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9" r:id="rId2"/>
    <p:sldId id="291" r:id="rId3"/>
    <p:sldId id="257" r:id="rId4"/>
    <p:sldId id="258" r:id="rId5"/>
    <p:sldId id="256" r:id="rId6"/>
    <p:sldId id="292" r:id="rId7"/>
    <p:sldId id="296" r:id="rId8"/>
    <p:sldId id="293" r:id="rId9"/>
    <p:sldId id="263" r:id="rId10"/>
    <p:sldId id="294" r:id="rId11"/>
    <p:sldId id="295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60" r:id="rId25"/>
    <p:sldId id="278" r:id="rId26"/>
    <p:sldId id="279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433"/>
    <p:restoredTop sz="94610"/>
  </p:normalViewPr>
  <p:slideViewPr>
    <p:cSldViewPr snapToGrid="0" snapToObjects="1">
      <p:cViewPr>
        <p:scale>
          <a:sx n="116" d="100"/>
          <a:sy n="116" d="100"/>
        </p:scale>
        <p:origin x="144" y="-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071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svg"/><Relationship Id="rId4" Type="http://schemas.openxmlformats.org/officeDocument/2006/relationships/image" Target="../media/image3.pn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서비스 개요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573975" y="6540088"/>
            <a:ext cx="3146241" cy="226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51559"/>
            <a:ext cx="7498080" cy="7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상담이 </a:t>
            </a:r>
            <a:r>
              <a:rPr lang="en-US" sz="2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많은</a:t>
            </a:r>
            <a:r>
              <a:rPr lang="en-US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전문직</a:t>
            </a:r>
            <a:r>
              <a:rPr lang="en-US" sz="24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을</a:t>
            </a:r>
            <a:r>
              <a:rPr lang="en-US" sz="24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위해 만든, </a:t>
            </a:r>
            <a:br>
              <a:rPr lang="en-US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</a:br>
            <a:r>
              <a:rPr lang="en-US" sz="2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기록</a:t>
            </a:r>
            <a:r>
              <a:rPr lang="en-US" sz="24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하고</a:t>
            </a:r>
            <a:r>
              <a:rPr lang="en-US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관리</a:t>
            </a:r>
            <a:r>
              <a:rPr lang="en-US" sz="24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하고</a:t>
            </a:r>
            <a:r>
              <a:rPr lang="en-US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소통</a:t>
            </a:r>
            <a:r>
              <a:rPr lang="en-US" sz="24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하는</a:t>
            </a:r>
            <a:r>
              <a:rPr lang="en-US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서비스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2747846" y="2038972"/>
            <a:ext cx="1297681" cy="2784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LawSync가 하는 일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2767851" y="2633309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3133611" y="2633309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기록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3133611" y="2944205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녹음을 받아 적고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요약하며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쟁점과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리스크를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정리합니다</a:t>
            </a:r>
            <a:r>
              <a:rPr lang="en-US" altLang="ko-KR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2767851" y="3547709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2.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3133611" y="3547709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관리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3133611" y="3858605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의뢰인, 문서, 일정,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메시지를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사건별로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한곳에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모읍니다</a:t>
            </a:r>
            <a:r>
              <a:rPr lang="en-US" altLang="ko-KR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2767851" y="4462109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3.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3133611" y="4462109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소통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3133611" y="4773005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진행 상황을 의뢰인에게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알리고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보안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링크로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공유합니다</a:t>
            </a:r>
            <a:r>
              <a:rPr lang="en-US" altLang="ko-KR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3120219" y="5415255"/>
            <a:ext cx="227403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녹음, 분석, 정리, </a:t>
            </a:r>
            <a:r>
              <a:rPr lang="en-US" sz="120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공유가</a:t>
            </a:r>
            <a:r>
              <a:rPr lang="en-US" sz="12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 </a:t>
            </a:r>
            <a:br>
              <a:rPr lang="en-US" sz="12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</a:br>
            <a:r>
              <a:rPr lang="ko-KR" altLang="en-US" sz="12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버튼 클릭 한 번</a:t>
            </a:r>
            <a:r>
              <a:rPr lang="en-US" sz="120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으로</a:t>
            </a:r>
            <a:r>
              <a:rPr lang="en-US" sz="12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 이어집니다.</a:t>
            </a:r>
            <a:endParaRPr lang="en-US" sz="12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1131526-667C-37C4-C7C1-342B861F0970}"/>
              </a:ext>
            </a:extLst>
          </p:cNvPr>
          <p:cNvGrpSpPr/>
          <p:nvPr/>
        </p:nvGrpSpPr>
        <p:grpSpPr>
          <a:xfrm>
            <a:off x="411480" y="1977207"/>
            <a:ext cx="2103120" cy="4252096"/>
            <a:chOff x="2672684" y="2191078"/>
            <a:chExt cx="1949973" cy="4088016"/>
          </a:xfrm>
        </p:grpSpPr>
        <p:sp>
          <p:nvSpPr>
            <p:cNvPr id="23" name="Shape 20"/>
            <p:cNvSpPr/>
            <p:nvPr/>
          </p:nvSpPr>
          <p:spPr>
            <a:xfrm>
              <a:off x="2672684" y="2191078"/>
              <a:ext cx="1949973" cy="4088016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24" name="Image 0" descr="/home/claude/round_light_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27872" y="2246266"/>
              <a:ext cx="1839597" cy="3977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37B26E5-4F98-9A97-249A-DC5E381386F8}"/>
              </a:ext>
            </a:extLst>
          </p:cNvPr>
          <p:cNvGrpSpPr/>
          <p:nvPr/>
        </p:nvGrpSpPr>
        <p:grpSpPr>
          <a:xfrm>
            <a:off x="5394249" y="1148634"/>
            <a:ext cx="5021885" cy="2491182"/>
            <a:chOff x="5590697" y="1051558"/>
            <a:chExt cx="5692140" cy="3017520"/>
          </a:xfrm>
        </p:grpSpPr>
        <p:sp>
          <p:nvSpPr>
            <p:cNvPr id="27" name="Shape 8">
              <a:extLst>
                <a:ext uri="{FF2B5EF4-FFF2-40B4-BE49-F238E27FC236}">
                  <a16:creationId xmlns:a16="http://schemas.microsoft.com/office/drawing/2014/main" id="{55EE8F6B-1812-708F-EFD0-18EC9889363C}"/>
                </a:ext>
              </a:extLst>
            </p:cNvPr>
            <p:cNvSpPr/>
            <p:nvPr/>
          </p:nvSpPr>
          <p:spPr>
            <a:xfrm>
              <a:off x="5722303" y="1311180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28" name="Image 0" descr="/home/claude/round_light_1.png">
              <a:extLst>
                <a:ext uri="{FF2B5EF4-FFF2-40B4-BE49-F238E27FC236}">
                  <a16:creationId xmlns:a16="http://schemas.microsoft.com/office/drawing/2014/main" id="{124600AA-C4D4-278A-022A-A159B8D24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55289" y="1344166"/>
              <a:ext cx="1099529" cy="2377440"/>
            </a:xfrm>
            <a:prstGeom prst="rect">
              <a:avLst/>
            </a:prstGeom>
          </p:spPr>
        </p:pic>
        <p:sp>
          <p:nvSpPr>
            <p:cNvPr id="29" name="Text 9">
              <a:extLst>
                <a:ext uri="{FF2B5EF4-FFF2-40B4-BE49-F238E27FC236}">
                  <a16:creationId xmlns:a16="http://schemas.microsoft.com/office/drawing/2014/main" id="{EC939A3E-CEF3-D08D-E4CB-B3A38650A38F}"/>
                </a:ext>
              </a:extLst>
            </p:cNvPr>
            <p:cNvSpPr txBox="1"/>
            <p:nvPr/>
          </p:nvSpPr>
          <p:spPr>
            <a:xfrm>
              <a:off x="5618129" y="1051558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1</a:t>
              </a:r>
              <a:endParaRPr lang="en-US" sz="950" dirty="0"/>
            </a:p>
          </p:txBody>
        </p:sp>
        <p:sp>
          <p:nvSpPr>
            <p:cNvPr id="30" name="Text 10">
              <a:extLst>
                <a:ext uri="{FF2B5EF4-FFF2-40B4-BE49-F238E27FC236}">
                  <a16:creationId xmlns:a16="http://schemas.microsoft.com/office/drawing/2014/main" id="{F8A80C7F-051A-8762-2867-5299F403C9F3}"/>
                </a:ext>
              </a:extLst>
            </p:cNvPr>
            <p:cNvSpPr txBox="1"/>
            <p:nvPr/>
          </p:nvSpPr>
          <p:spPr>
            <a:xfrm>
              <a:off x="5590697" y="3794758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홈 대시보드</a:t>
              </a:r>
              <a:endParaRPr lang="en-US" sz="900" dirty="0"/>
            </a:p>
          </p:txBody>
        </p:sp>
        <p:sp>
          <p:nvSpPr>
            <p:cNvPr id="31" name="Shape 11">
              <a:extLst>
                <a:ext uri="{FF2B5EF4-FFF2-40B4-BE49-F238E27FC236}">
                  <a16:creationId xmlns:a16="http://schemas.microsoft.com/office/drawing/2014/main" id="{86B8F21A-27B4-D19E-968E-A196847C90A6}"/>
                </a:ext>
              </a:extLst>
            </p:cNvPr>
            <p:cNvSpPr/>
            <p:nvPr/>
          </p:nvSpPr>
          <p:spPr>
            <a:xfrm>
              <a:off x="7144195" y="1311180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32" name="Image 1" descr="/home/claude/round_light_2.png">
              <a:extLst>
                <a:ext uri="{FF2B5EF4-FFF2-40B4-BE49-F238E27FC236}">
                  <a16:creationId xmlns:a16="http://schemas.microsoft.com/office/drawing/2014/main" id="{3EBB006E-9BEB-5C33-5F76-B967759D4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77181" y="1344166"/>
              <a:ext cx="1099529" cy="2377440"/>
            </a:xfrm>
            <a:prstGeom prst="rect">
              <a:avLst/>
            </a:prstGeom>
          </p:spPr>
        </p:pic>
        <p:sp>
          <p:nvSpPr>
            <p:cNvPr id="33" name="Text 12">
              <a:extLst>
                <a:ext uri="{FF2B5EF4-FFF2-40B4-BE49-F238E27FC236}">
                  <a16:creationId xmlns:a16="http://schemas.microsoft.com/office/drawing/2014/main" id="{F565BD72-FAA3-F97A-8B4B-605FF9ADD995}"/>
                </a:ext>
              </a:extLst>
            </p:cNvPr>
            <p:cNvSpPr txBox="1"/>
            <p:nvPr/>
          </p:nvSpPr>
          <p:spPr>
            <a:xfrm>
              <a:off x="7040021" y="1051558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2</a:t>
              </a:r>
              <a:endParaRPr lang="en-US" sz="950" dirty="0"/>
            </a:p>
          </p:txBody>
        </p:sp>
        <p:sp>
          <p:nvSpPr>
            <p:cNvPr id="34" name="Text 13">
              <a:extLst>
                <a:ext uri="{FF2B5EF4-FFF2-40B4-BE49-F238E27FC236}">
                  <a16:creationId xmlns:a16="http://schemas.microsoft.com/office/drawing/2014/main" id="{7B96DEC3-E23D-21AF-51CB-88E187EF1999}"/>
                </a:ext>
              </a:extLst>
            </p:cNvPr>
            <p:cNvSpPr txBox="1"/>
            <p:nvPr/>
          </p:nvSpPr>
          <p:spPr>
            <a:xfrm>
              <a:off x="7012589" y="3794758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실시간 회의 기록</a:t>
              </a:r>
              <a:endParaRPr lang="en-US" sz="900" dirty="0"/>
            </a:p>
          </p:txBody>
        </p:sp>
        <p:sp>
          <p:nvSpPr>
            <p:cNvPr id="35" name="Shape 14">
              <a:extLst>
                <a:ext uri="{FF2B5EF4-FFF2-40B4-BE49-F238E27FC236}">
                  <a16:creationId xmlns:a16="http://schemas.microsoft.com/office/drawing/2014/main" id="{CF23D0C9-E29B-AB9B-9119-5F4DAC391650}"/>
                </a:ext>
              </a:extLst>
            </p:cNvPr>
            <p:cNvSpPr/>
            <p:nvPr/>
          </p:nvSpPr>
          <p:spPr>
            <a:xfrm>
              <a:off x="8566087" y="1311180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36" name="Image 2" descr="/home/claude/round_light_3.png">
              <a:extLst>
                <a:ext uri="{FF2B5EF4-FFF2-40B4-BE49-F238E27FC236}">
                  <a16:creationId xmlns:a16="http://schemas.microsoft.com/office/drawing/2014/main" id="{827D82E1-593B-E260-924E-495DAB0AD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99073" y="1344166"/>
              <a:ext cx="1099529" cy="2377440"/>
            </a:xfrm>
            <a:prstGeom prst="rect">
              <a:avLst/>
            </a:prstGeom>
          </p:spPr>
        </p:pic>
        <p:sp>
          <p:nvSpPr>
            <p:cNvPr id="37" name="Text 15">
              <a:extLst>
                <a:ext uri="{FF2B5EF4-FFF2-40B4-BE49-F238E27FC236}">
                  <a16:creationId xmlns:a16="http://schemas.microsoft.com/office/drawing/2014/main" id="{85266FAD-8A27-0747-4E2F-D5539A07FF90}"/>
                </a:ext>
              </a:extLst>
            </p:cNvPr>
            <p:cNvSpPr txBox="1"/>
            <p:nvPr/>
          </p:nvSpPr>
          <p:spPr>
            <a:xfrm>
              <a:off x="8461913" y="1051558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3</a:t>
              </a:r>
              <a:endParaRPr lang="en-US" sz="950" dirty="0"/>
            </a:p>
          </p:txBody>
        </p:sp>
        <p:sp>
          <p:nvSpPr>
            <p:cNvPr id="38" name="Text 16">
              <a:extLst>
                <a:ext uri="{FF2B5EF4-FFF2-40B4-BE49-F238E27FC236}">
                  <a16:creationId xmlns:a16="http://schemas.microsoft.com/office/drawing/2014/main" id="{308515BB-5448-E36D-B07C-95D35422F207}"/>
                </a:ext>
              </a:extLst>
            </p:cNvPr>
            <p:cNvSpPr txBox="1"/>
            <p:nvPr/>
          </p:nvSpPr>
          <p:spPr>
            <a:xfrm>
              <a:off x="8434481" y="3794758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AI 요약</a:t>
              </a:r>
              <a:endParaRPr lang="en-US" sz="900" dirty="0"/>
            </a:p>
          </p:txBody>
        </p:sp>
        <p:sp>
          <p:nvSpPr>
            <p:cNvPr id="39" name="Shape 17">
              <a:extLst>
                <a:ext uri="{FF2B5EF4-FFF2-40B4-BE49-F238E27FC236}">
                  <a16:creationId xmlns:a16="http://schemas.microsoft.com/office/drawing/2014/main" id="{1EB98757-DC37-D6F4-F7DE-43F8BD47747C}"/>
                </a:ext>
              </a:extLst>
            </p:cNvPr>
            <p:cNvSpPr/>
            <p:nvPr/>
          </p:nvSpPr>
          <p:spPr>
            <a:xfrm>
              <a:off x="9987979" y="1311180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40" name="Image 3" descr="/home/claude/round_light_4.png">
              <a:extLst>
                <a:ext uri="{FF2B5EF4-FFF2-40B4-BE49-F238E27FC236}">
                  <a16:creationId xmlns:a16="http://schemas.microsoft.com/office/drawing/2014/main" id="{3E7BA2ED-8806-72B8-EC72-32CB536C4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20965" y="1344166"/>
              <a:ext cx="1099529" cy="2377440"/>
            </a:xfrm>
            <a:prstGeom prst="rect">
              <a:avLst/>
            </a:prstGeom>
          </p:spPr>
        </p:pic>
        <p:sp>
          <p:nvSpPr>
            <p:cNvPr id="41" name="Text 18">
              <a:extLst>
                <a:ext uri="{FF2B5EF4-FFF2-40B4-BE49-F238E27FC236}">
                  <a16:creationId xmlns:a16="http://schemas.microsoft.com/office/drawing/2014/main" id="{6F9E8DF2-36E9-4678-26EB-964F4A4A1652}"/>
                </a:ext>
              </a:extLst>
            </p:cNvPr>
            <p:cNvSpPr txBox="1"/>
            <p:nvPr/>
          </p:nvSpPr>
          <p:spPr>
            <a:xfrm>
              <a:off x="9883805" y="1051558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4</a:t>
              </a:r>
              <a:endParaRPr lang="en-US" sz="950" dirty="0"/>
            </a:p>
          </p:txBody>
        </p:sp>
        <p:sp>
          <p:nvSpPr>
            <p:cNvPr id="42" name="Text 19">
              <a:extLst>
                <a:ext uri="{FF2B5EF4-FFF2-40B4-BE49-F238E27FC236}">
                  <a16:creationId xmlns:a16="http://schemas.microsoft.com/office/drawing/2014/main" id="{342D8237-3011-CD09-E261-CB8C1F78B1E7}"/>
                </a:ext>
              </a:extLst>
            </p:cNvPr>
            <p:cNvSpPr txBox="1"/>
            <p:nvPr/>
          </p:nvSpPr>
          <p:spPr>
            <a:xfrm>
              <a:off x="9856373" y="3794758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메시지 목록</a:t>
              </a:r>
              <a:endParaRPr lang="en-US" sz="900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9E39C4E-D4A4-96F3-FBFE-9541490F8DBA}"/>
              </a:ext>
            </a:extLst>
          </p:cNvPr>
          <p:cNvGrpSpPr/>
          <p:nvPr/>
        </p:nvGrpSpPr>
        <p:grpSpPr>
          <a:xfrm>
            <a:off x="6649650" y="3738121"/>
            <a:ext cx="5021885" cy="2491182"/>
            <a:chOff x="6099048" y="1536192"/>
            <a:chExt cx="5692140" cy="3017520"/>
          </a:xfrm>
        </p:grpSpPr>
        <p:sp>
          <p:nvSpPr>
            <p:cNvPr id="44" name="Shape 20">
              <a:extLst>
                <a:ext uri="{FF2B5EF4-FFF2-40B4-BE49-F238E27FC236}">
                  <a16:creationId xmlns:a16="http://schemas.microsoft.com/office/drawing/2014/main" id="{673F75DF-8B53-A166-6B7A-EF10C0D38E32}"/>
                </a:ext>
              </a:extLst>
            </p:cNvPr>
            <p:cNvSpPr/>
            <p:nvPr/>
          </p:nvSpPr>
          <p:spPr>
            <a:xfrm>
              <a:off x="6230654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45" name="Image 4" descr="/home/claude/round_light_5.png">
              <a:extLst>
                <a:ext uri="{FF2B5EF4-FFF2-40B4-BE49-F238E27FC236}">
                  <a16:creationId xmlns:a16="http://schemas.microsoft.com/office/drawing/2014/main" id="{63AAE659-300E-7796-3AD6-FE06DD3D7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63640" y="1828800"/>
              <a:ext cx="1099529" cy="2377440"/>
            </a:xfrm>
            <a:prstGeom prst="rect">
              <a:avLst/>
            </a:prstGeom>
          </p:spPr>
        </p:pic>
        <p:sp>
          <p:nvSpPr>
            <p:cNvPr id="46" name="Text 21">
              <a:extLst>
                <a:ext uri="{FF2B5EF4-FFF2-40B4-BE49-F238E27FC236}">
                  <a16:creationId xmlns:a16="http://schemas.microsoft.com/office/drawing/2014/main" id="{75DB4369-F0BA-B0F2-38E7-019E99A0EC84}"/>
                </a:ext>
              </a:extLst>
            </p:cNvPr>
            <p:cNvSpPr txBox="1"/>
            <p:nvPr/>
          </p:nvSpPr>
          <p:spPr>
            <a:xfrm>
              <a:off x="6126480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5</a:t>
              </a:r>
              <a:endParaRPr lang="en-US" sz="950" dirty="0"/>
            </a:p>
          </p:txBody>
        </p:sp>
        <p:sp>
          <p:nvSpPr>
            <p:cNvPr id="47" name="Text 22">
              <a:extLst>
                <a:ext uri="{FF2B5EF4-FFF2-40B4-BE49-F238E27FC236}">
                  <a16:creationId xmlns:a16="http://schemas.microsoft.com/office/drawing/2014/main" id="{F7108C59-1751-7C8E-5876-247518B25602}"/>
                </a:ext>
              </a:extLst>
            </p:cNvPr>
            <p:cNvSpPr txBox="1"/>
            <p:nvPr/>
          </p:nvSpPr>
          <p:spPr>
            <a:xfrm>
              <a:off x="6099048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채팅과 공유</a:t>
              </a:r>
              <a:endParaRPr lang="en-US" sz="900" dirty="0"/>
            </a:p>
          </p:txBody>
        </p:sp>
        <p:sp>
          <p:nvSpPr>
            <p:cNvPr id="48" name="Shape 23">
              <a:extLst>
                <a:ext uri="{FF2B5EF4-FFF2-40B4-BE49-F238E27FC236}">
                  <a16:creationId xmlns:a16="http://schemas.microsoft.com/office/drawing/2014/main" id="{1EF9B1CB-CE98-260E-6341-1532A4734A9B}"/>
                </a:ext>
              </a:extLst>
            </p:cNvPr>
            <p:cNvSpPr/>
            <p:nvPr/>
          </p:nvSpPr>
          <p:spPr>
            <a:xfrm>
              <a:off x="7652546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49" name="Image 5" descr="/home/claude/round_light_6.png">
              <a:extLst>
                <a:ext uri="{FF2B5EF4-FFF2-40B4-BE49-F238E27FC236}">
                  <a16:creationId xmlns:a16="http://schemas.microsoft.com/office/drawing/2014/main" id="{D4F290CF-0237-95D5-04C5-C0547FC6D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85532" y="1828800"/>
              <a:ext cx="1099529" cy="2377440"/>
            </a:xfrm>
            <a:prstGeom prst="rect">
              <a:avLst/>
            </a:prstGeom>
          </p:spPr>
        </p:pic>
        <p:sp>
          <p:nvSpPr>
            <p:cNvPr id="50" name="Text 24">
              <a:extLst>
                <a:ext uri="{FF2B5EF4-FFF2-40B4-BE49-F238E27FC236}">
                  <a16:creationId xmlns:a16="http://schemas.microsoft.com/office/drawing/2014/main" id="{24CC588B-D32E-A3AE-2F42-F57E7AEC226E}"/>
                </a:ext>
              </a:extLst>
            </p:cNvPr>
            <p:cNvSpPr txBox="1"/>
            <p:nvPr/>
          </p:nvSpPr>
          <p:spPr>
            <a:xfrm>
              <a:off x="7548372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6</a:t>
              </a:r>
              <a:endParaRPr lang="en-US" sz="950" dirty="0"/>
            </a:p>
          </p:txBody>
        </p:sp>
        <p:sp>
          <p:nvSpPr>
            <p:cNvPr id="51" name="Text 25">
              <a:extLst>
                <a:ext uri="{FF2B5EF4-FFF2-40B4-BE49-F238E27FC236}">
                  <a16:creationId xmlns:a16="http://schemas.microsoft.com/office/drawing/2014/main" id="{10A514E8-72CB-8C5B-EC58-AC061E8F8D66}"/>
                </a:ext>
              </a:extLst>
            </p:cNvPr>
            <p:cNvSpPr txBox="1"/>
            <p:nvPr/>
          </p:nvSpPr>
          <p:spPr>
            <a:xfrm>
              <a:off x="7520940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미팅 캘린더</a:t>
              </a:r>
              <a:endParaRPr lang="en-US" sz="900" dirty="0"/>
            </a:p>
          </p:txBody>
        </p:sp>
        <p:sp>
          <p:nvSpPr>
            <p:cNvPr id="52" name="Shape 26">
              <a:extLst>
                <a:ext uri="{FF2B5EF4-FFF2-40B4-BE49-F238E27FC236}">
                  <a16:creationId xmlns:a16="http://schemas.microsoft.com/office/drawing/2014/main" id="{2219ED2C-7C25-D540-37D9-3F1EEF80AB71}"/>
                </a:ext>
              </a:extLst>
            </p:cNvPr>
            <p:cNvSpPr/>
            <p:nvPr/>
          </p:nvSpPr>
          <p:spPr>
            <a:xfrm>
              <a:off x="9074438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53" name="Image 6" descr="/home/claude/round_light_7.png">
              <a:extLst>
                <a:ext uri="{FF2B5EF4-FFF2-40B4-BE49-F238E27FC236}">
                  <a16:creationId xmlns:a16="http://schemas.microsoft.com/office/drawing/2014/main" id="{AFCBAF93-2281-1674-97AA-CFA99CE1B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107424" y="1828800"/>
              <a:ext cx="1099529" cy="2377440"/>
            </a:xfrm>
            <a:prstGeom prst="rect">
              <a:avLst/>
            </a:prstGeom>
          </p:spPr>
        </p:pic>
        <p:sp>
          <p:nvSpPr>
            <p:cNvPr id="54" name="Text 27">
              <a:extLst>
                <a:ext uri="{FF2B5EF4-FFF2-40B4-BE49-F238E27FC236}">
                  <a16:creationId xmlns:a16="http://schemas.microsoft.com/office/drawing/2014/main" id="{8C55673A-EF96-460A-A645-F65EFC31C621}"/>
                </a:ext>
              </a:extLst>
            </p:cNvPr>
            <p:cNvSpPr txBox="1"/>
            <p:nvPr/>
          </p:nvSpPr>
          <p:spPr>
            <a:xfrm>
              <a:off x="8970264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7</a:t>
              </a:r>
              <a:endParaRPr lang="en-US" sz="950" dirty="0"/>
            </a:p>
          </p:txBody>
        </p:sp>
        <p:sp>
          <p:nvSpPr>
            <p:cNvPr id="55" name="Text 28">
              <a:extLst>
                <a:ext uri="{FF2B5EF4-FFF2-40B4-BE49-F238E27FC236}">
                  <a16:creationId xmlns:a16="http://schemas.microsoft.com/office/drawing/2014/main" id="{D8351AB2-4BE5-2BF8-7166-FFF24F602BD7}"/>
                </a:ext>
              </a:extLst>
            </p:cNvPr>
            <p:cNvSpPr txBox="1"/>
            <p:nvPr/>
          </p:nvSpPr>
          <p:spPr>
            <a:xfrm>
              <a:off x="8942832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의뢰인 프로필</a:t>
              </a:r>
              <a:endParaRPr lang="en-US" sz="900" dirty="0"/>
            </a:p>
          </p:txBody>
        </p:sp>
        <p:sp>
          <p:nvSpPr>
            <p:cNvPr id="56" name="Shape 29">
              <a:extLst>
                <a:ext uri="{FF2B5EF4-FFF2-40B4-BE49-F238E27FC236}">
                  <a16:creationId xmlns:a16="http://schemas.microsoft.com/office/drawing/2014/main" id="{80243B0F-0792-D0B7-ED21-0873E18DD215}"/>
                </a:ext>
              </a:extLst>
            </p:cNvPr>
            <p:cNvSpPr/>
            <p:nvPr/>
          </p:nvSpPr>
          <p:spPr>
            <a:xfrm>
              <a:off x="10496330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57" name="Image 7" descr="/home/claude/round_light_8.png">
              <a:extLst>
                <a:ext uri="{FF2B5EF4-FFF2-40B4-BE49-F238E27FC236}">
                  <a16:creationId xmlns:a16="http://schemas.microsoft.com/office/drawing/2014/main" id="{511BA889-EC70-11FE-547B-426ADAD13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529316" y="1828800"/>
              <a:ext cx="1099529" cy="2377440"/>
            </a:xfrm>
            <a:prstGeom prst="rect">
              <a:avLst/>
            </a:prstGeom>
          </p:spPr>
        </p:pic>
        <p:sp>
          <p:nvSpPr>
            <p:cNvPr id="58" name="Text 30">
              <a:extLst>
                <a:ext uri="{FF2B5EF4-FFF2-40B4-BE49-F238E27FC236}">
                  <a16:creationId xmlns:a16="http://schemas.microsoft.com/office/drawing/2014/main" id="{073BE438-347F-B094-B071-87670F1A3BD9}"/>
                </a:ext>
              </a:extLst>
            </p:cNvPr>
            <p:cNvSpPr txBox="1"/>
            <p:nvPr/>
          </p:nvSpPr>
          <p:spPr>
            <a:xfrm>
              <a:off x="10392156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8</a:t>
              </a:r>
              <a:endParaRPr lang="en-US" sz="950" dirty="0"/>
            </a:p>
          </p:txBody>
        </p:sp>
        <p:sp>
          <p:nvSpPr>
            <p:cNvPr id="59" name="Text 31">
              <a:extLst>
                <a:ext uri="{FF2B5EF4-FFF2-40B4-BE49-F238E27FC236}">
                  <a16:creationId xmlns:a16="http://schemas.microsoft.com/office/drawing/2014/main" id="{A0499143-EA84-4428-D1A1-645E5BBED9C6}"/>
                </a:ext>
              </a:extLst>
            </p:cNvPr>
            <p:cNvSpPr txBox="1"/>
            <p:nvPr/>
          </p:nvSpPr>
          <p:spPr>
            <a:xfrm>
              <a:off x="10364724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알림</a:t>
              </a:r>
              <a:endParaRPr lang="en-US" sz="9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요약·Summary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62806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녹음</a:t>
            </a:r>
            <a:r>
              <a:rPr lang="en-US" sz="2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한</a:t>
            </a:r>
            <a:r>
              <a:rPr lang="en-US" sz="2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번</a:t>
            </a:r>
            <a:r>
              <a:rPr lang="en-US" sz="26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이면</a:t>
            </a:r>
            <a:r>
              <a:rPr lang="ko-KR" altLang="en-US" sz="2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사실관계 정리</a:t>
            </a:r>
            <a:r>
              <a:rPr lang="ko-KR" altLang="en-US" sz="26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는 물론</a:t>
            </a:r>
            <a:r>
              <a:rPr lang="en-US" altLang="ko-KR" sz="26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,</a:t>
            </a:r>
            <a:endParaRPr lang="en-US" sz="2600" b="1" dirty="0"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ko-KR" altLang="en-US" sz="26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필요한</a:t>
            </a:r>
            <a:r>
              <a:rPr lang="ko-KR" altLang="en-US" sz="2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증거 목록</a:t>
            </a:r>
            <a:r>
              <a:rPr lang="en-US" altLang="ko-KR" sz="2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,</a:t>
            </a:r>
            <a:r>
              <a:rPr lang="ko-KR" altLang="en-US" sz="2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기일 정리</a:t>
            </a:r>
            <a:r>
              <a:rPr lang="ko-KR" altLang="en-US" sz="26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가 </a:t>
            </a:r>
            <a:r>
              <a:rPr lang="en-US" sz="2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알아서</a:t>
            </a:r>
            <a:r>
              <a:rPr lang="en-US" sz="2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6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됩니다</a:t>
            </a:r>
            <a:r>
              <a:rPr lang="en-US" altLang="ko-KR" sz="26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.</a:t>
            </a:r>
            <a:endParaRPr lang="en-US" sz="2600" b="1" dirty="0"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08478" y="2023434"/>
            <a:ext cx="6949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LawSync는 상담 내용을 AI가 받아 적고 정리해서, 사건 관리와 의뢰인 안내까지 한곳에서 처리하는 서비스입니다. </a:t>
            </a:r>
            <a:br>
              <a:rPr lang="en-US" sz="12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2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</a:t>
            </a:r>
            <a:r>
              <a:rPr lang="en-US" sz="12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문서에서는 서비스를 소개하고, 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베타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테스터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참여</a:t>
            </a:r>
            <a:r>
              <a:rPr lang="en-US" sz="12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와</a:t>
            </a:r>
            <a:r>
              <a:rPr lang="en-US" sz="12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제휴</a:t>
            </a:r>
            <a:r>
              <a:rPr lang="en-US" sz="12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두 가지를 제안드립니다.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1480" y="2889504"/>
            <a:ext cx="3383280" cy="1435608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Shape 10"/>
          <p:cNvSpPr/>
          <p:nvPr/>
        </p:nvSpPr>
        <p:spPr>
          <a:xfrm>
            <a:off x="411480" y="2889504"/>
            <a:ext cx="3383280" cy="36576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3" name="Text 11"/>
          <p:cNvSpPr txBox="1"/>
          <p:nvPr/>
        </p:nvSpPr>
        <p:spPr>
          <a:xfrm>
            <a:off x="54864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❶</a:t>
            </a:r>
            <a:r>
              <a:rPr lang="ko-KR" alt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200" b="1" dirty="0" err="1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서비스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137920" y="3429324"/>
            <a:ext cx="2540000" cy="940816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Autofit/>
          </a:bodyPr>
          <a:lstStyle/>
          <a:p>
            <a:pPr marL="140000" indent="-140000">
              <a:lnSpc>
                <a:spcPct val="130000"/>
              </a:lnSpc>
              <a:spcAft>
                <a:spcPts val="300"/>
              </a:spcAft>
              <a:buFont typeface="Arial"/>
              <a:buChar char="•"/>
            </a:pPr>
            <a:r>
              <a:rPr lang="ko-KR" altLang="en-US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녹음 한 번 → </a:t>
            </a:r>
            <a:br>
              <a:rPr lang="en-US" altLang="ko-KR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ko-KR" altLang="en-US" sz="110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회의록·요약·쟁점·할</a:t>
            </a:r>
            <a:r>
              <a:rPr lang="ko-KR" altLang="en-US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일 자동 정리</a:t>
            </a:r>
          </a:p>
          <a:p>
            <a:pPr marL="140000" indent="-140000">
              <a:lnSpc>
                <a:spcPct val="130000"/>
              </a:lnSpc>
              <a:spcAft>
                <a:spcPts val="300"/>
              </a:spcAft>
              <a:buFont typeface="Arial"/>
              <a:buChar char="•"/>
            </a:pPr>
            <a:r>
              <a:rPr lang="ko-KR" altLang="en-US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사건 관리와 의뢰인 소통까지 한 화면에서</a:t>
            </a:r>
          </a:p>
        </p:txBody>
      </p:sp>
      <p:sp>
        <p:nvSpPr>
          <p:cNvPr id="15" name="Shape 13"/>
          <p:cNvSpPr/>
          <p:nvPr/>
        </p:nvSpPr>
        <p:spPr>
          <a:xfrm>
            <a:off x="3931920" y="2889504"/>
            <a:ext cx="3383280" cy="1435608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6" name="Shape 14"/>
          <p:cNvSpPr/>
          <p:nvPr/>
        </p:nvSpPr>
        <p:spPr>
          <a:xfrm>
            <a:off x="3931920" y="2889504"/>
            <a:ext cx="3383280" cy="36576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7" name="Text 15"/>
          <p:cNvSpPr txBox="1"/>
          <p:nvPr/>
        </p:nvSpPr>
        <p:spPr>
          <a:xfrm>
            <a:off x="406908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❷</a:t>
            </a:r>
            <a:r>
              <a:rPr lang="ko-KR" altLang="en-US" sz="11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100" b="1" dirty="0" err="1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누구를</a:t>
            </a:r>
            <a:r>
              <a:rPr lang="en-US" sz="11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위한 서비스인가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4762428" y="3429324"/>
            <a:ext cx="2540000" cy="557461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Autofit/>
          </a:bodyPr>
          <a:lstStyle/>
          <a:p>
            <a:pPr marL="140000" indent="-140000">
              <a:lnSpc>
                <a:spcPct val="130000"/>
              </a:lnSpc>
              <a:spcAft>
                <a:spcPts val="300"/>
              </a:spcAft>
              <a:buFont typeface="Arial"/>
              <a:buChar char="•"/>
            </a:pPr>
            <a:r>
              <a:rPr lang="ko-KR" altLang="en-US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변호사·세무사·노무사·회계사 등 전문직</a:t>
            </a:r>
          </a:p>
          <a:p>
            <a:pPr marL="140000" indent="-140000">
              <a:lnSpc>
                <a:spcPct val="130000"/>
              </a:lnSpc>
              <a:spcAft>
                <a:spcPts val="300"/>
              </a:spcAft>
              <a:buFont typeface="Arial"/>
              <a:buChar char="•"/>
            </a:pPr>
            <a:r>
              <a:rPr lang="ko-KR" altLang="en-US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상담 녹음을 다시 듣고 정리하는 분들</a:t>
            </a:r>
          </a:p>
        </p:txBody>
      </p:sp>
      <p:sp>
        <p:nvSpPr>
          <p:cNvPr id="19" name="Shape 17"/>
          <p:cNvSpPr/>
          <p:nvPr/>
        </p:nvSpPr>
        <p:spPr>
          <a:xfrm>
            <a:off x="411480" y="4507992"/>
            <a:ext cx="3383280" cy="1700784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0" name="Shape 18"/>
          <p:cNvSpPr/>
          <p:nvPr/>
        </p:nvSpPr>
        <p:spPr>
          <a:xfrm>
            <a:off x="411480" y="4507992"/>
            <a:ext cx="3383280" cy="36576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1" name="Text 19"/>
          <p:cNvSpPr txBox="1"/>
          <p:nvPr/>
        </p:nvSpPr>
        <p:spPr>
          <a:xfrm>
            <a:off x="548640" y="450799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altLang="ko-KR" sz="11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❸</a:t>
            </a:r>
            <a:r>
              <a:rPr lang="ko-KR" altLang="en-US" sz="11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100" b="1" dirty="0" err="1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주요</a:t>
            </a:r>
            <a:r>
              <a:rPr lang="en-US" sz="11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기능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1008343" y="5846433"/>
            <a:ext cx="3111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ko-KR" altLang="en-US" sz="10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+ 의뢰인 포털 · 알림 자동화 · AI 자동응답</a:t>
            </a:r>
          </a:p>
        </p:txBody>
      </p:sp>
      <p:sp>
        <p:nvSpPr>
          <p:cNvPr id="23" name="Shape 21"/>
          <p:cNvSpPr/>
          <p:nvPr/>
        </p:nvSpPr>
        <p:spPr>
          <a:xfrm>
            <a:off x="3931920" y="4507992"/>
            <a:ext cx="3383280" cy="1700784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4" name="Shape 22"/>
          <p:cNvSpPr/>
          <p:nvPr/>
        </p:nvSpPr>
        <p:spPr>
          <a:xfrm>
            <a:off x="3931920" y="4507992"/>
            <a:ext cx="3383280" cy="36576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5" name="Text 23"/>
          <p:cNvSpPr txBox="1"/>
          <p:nvPr/>
        </p:nvSpPr>
        <p:spPr>
          <a:xfrm>
            <a:off x="4069080" y="450799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❹</a:t>
            </a:r>
            <a:r>
              <a:rPr lang="ko-KR" altLang="en-US" sz="11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100" b="1" dirty="0" err="1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제안드리는</a:t>
            </a:r>
            <a:r>
              <a:rPr lang="en-US" sz="11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것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4787900" y="5053584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Autofit/>
          </a:bodyPr>
          <a:lstStyle/>
          <a:p>
            <a:pPr marL="140000" indent="-140000">
              <a:lnSpc>
                <a:spcPct val="130000"/>
              </a:lnSpc>
              <a:spcAft>
                <a:spcPts val="300"/>
              </a:spcAft>
              <a:buFont typeface="Arial"/>
              <a:buChar char="•"/>
            </a:pPr>
            <a:r>
              <a:rPr lang="ko-KR" altLang="en-US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베타 테스터: 전 기능 무료 · 1:1 온보딩</a:t>
            </a:r>
          </a:p>
          <a:p>
            <a:pPr marL="140000" indent="-140000">
              <a:lnSpc>
                <a:spcPct val="130000"/>
              </a:lnSpc>
              <a:spcAft>
                <a:spcPts val="300"/>
              </a:spcAft>
              <a:buFont typeface="Arial"/>
              <a:buChar char="•"/>
            </a:pPr>
            <a:r>
              <a:rPr lang="ko-KR" altLang="en-US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제휴: 회원 우대 조건 </a:t>
            </a:r>
          </a:p>
        </p:txBody>
      </p:sp>
      <p:sp>
        <p:nvSpPr>
          <p:cNvPr id="27" name="Text 25"/>
          <p:cNvSpPr txBox="1"/>
          <p:nvPr/>
        </p:nvSpPr>
        <p:spPr>
          <a:xfrm>
            <a:off x="6903720" y="1042416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홈 대시보드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8732520" y="1042416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요약</a:t>
            </a:r>
            <a:endParaRPr lang="en-US" sz="9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320D348-E4EC-F74B-F8E4-5D08CA7D8C3E}"/>
              </a:ext>
            </a:extLst>
          </p:cNvPr>
          <p:cNvGrpSpPr/>
          <p:nvPr/>
        </p:nvGrpSpPr>
        <p:grpSpPr>
          <a:xfrm>
            <a:off x="7787890" y="1332853"/>
            <a:ext cx="3657600" cy="3330581"/>
            <a:chOff x="7936841" y="1326562"/>
            <a:chExt cx="3420157" cy="3336197"/>
          </a:xfrm>
        </p:grpSpPr>
        <p:sp>
          <p:nvSpPr>
            <p:cNvPr id="28" name="Shape 26"/>
            <p:cNvSpPr/>
            <p:nvPr/>
          </p:nvSpPr>
          <p:spPr>
            <a:xfrm>
              <a:off x="7936841" y="1326562"/>
              <a:ext cx="1591357" cy="3336197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29" name="Image 0" descr="/home/claude/round_light_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1880" y="1371600"/>
              <a:ext cx="1501281" cy="3246120"/>
            </a:xfrm>
            <a:prstGeom prst="rect">
              <a:avLst/>
            </a:prstGeom>
          </p:spPr>
        </p:pic>
        <p:sp>
          <p:nvSpPr>
            <p:cNvPr id="31" name="Shape 28"/>
            <p:cNvSpPr/>
            <p:nvPr/>
          </p:nvSpPr>
          <p:spPr>
            <a:xfrm>
              <a:off x="9765641" y="1326562"/>
              <a:ext cx="1591357" cy="3336197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32" name="Image 1" descr="/home/claude/round_light_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10680" y="1371600"/>
              <a:ext cx="1501281" cy="3246120"/>
            </a:xfrm>
            <a:prstGeom prst="rect">
              <a:avLst/>
            </a:prstGeom>
          </p:spPr>
        </p:pic>
      </p:grp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252638"/>
              </p:ext>
            </p:extLst>
          </p:nvPr>
        </p:nvGraphicFramePr>
        <p:xfrm>
          <a:off x="7836057" y="4837176"/>
          <a:ext cx="3609434" cy="1371600"/>
        </p:xfrm>
        <a:graphic>
          <a:graphicData uri="http://schemas.openxmlformats.org/drawingml/2006/table">
            <a:tbl>
              <a:tblPr/>
              <a:tblGrid>
                <a:gridCol w="814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구분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내용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ko-KR" alt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제안</a:t>
                      </a:r>
                      <a:r>
                        <a:rPr lang="en-US" sz="1050" b="1" dirty="0" err="1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사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스페시아이</a:t>
                      </a:r>
                      <a:r>
                        <a:rPr lang="en-US" altLang="ko-KR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(</a:t>
                      </a:r>
                      <a:r>
                        <a:rPr lang="en-US" altLang="ko-KR" sz="1050" dirty="0" err="1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Speciai</a:t>
                      </a:r>
                      <a:r>
                        <a:rPr lang="en-US" altLang="ko-KR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), https://</a:t>
                      </a:r>
                      <a:r>
                        <a:rPr lang="en-US" altLang="ko-KR" sz="1050" dirty="0" err="1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speciai.kr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서비스 주소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https://</a:t>
                      </a:r>
                      <a:r>
                        <a:rPr lang="en-US" sz="1050" dirty="0" err="1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lawsync.speciai.team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ko-KR" altLang="en-US" sz="1050" dirty="0">
                          <a:latin typeface="Pretendard SemiBold" charset="0"/>
                          <a:ea typeface="Pretendard SemiBold" charset="0"/>
                          <a:cs typeface="Pretendard SemiBold" charset="0"/>
                        </a:rPr>
                        <a:t>담당자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ko-KR" altLang="en-US" sz="1050" dirty="0">
                          <a:latin typeface="Pretendard" charset="0"/>
                          <a:ea typeface="Pretendard" charset="0"/>
                          <a:cs typeface="Pretendard" charset="0"/>
                        </a:rPr>
                        <a:t>이주환 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문의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contact@speciai.</a:t>
                      </a:r>
                      <a:r>
                        <a:rPr lang="en-US" altLang="ko-KR" sz="1050" dirty="0" err="1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ai.kr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5568578B-2CB9-1A48-8B42-D775ABF4B0A9}"/>
              </a:ext>
            </a:extLst>
          </p:cNvPr>
          <p:cNvSpPr txBox="1"/>
          <p:nvPr/>
        </p:nvSpPr>
        <p:spPr>
          <a:xfrm>
            <a:off x="901700" y="5016500"/>
            <a:ext cx="1270000" cy="3048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10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AI </a:t>
            </a:r>
            <a:r>
              <a:rPr lang="ko-KR" altLang="en-US" sz="110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상담 요약</a:t>
            </a:r>
            <a:endParaRPr lang="en-KR" sz="1100">
              <a:solidFill>
                <a:srgbClr val="111111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18A0BB9-94A1-6D4C-93EE-27F9FBDF7385}"/>
              </a:ext>
            </a:extLst>
          </p:cNvPr>
          <p:cNvSpPr txBox="1"/>
          <p:nvPr/>
        </p:nvSpPr>
        <p:spPr>
          <a:xfrm>
            <a:off x="2425700" y="5016500"/>
            <a:ext cx="1270000" cy="3048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ko-KR" altLang="en-US" sz="110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실시간 회의 기록</a:t>
            </a:r>
            <a:endParaRPr lang="en-KR" sz="1100">
              <a:solidFill>
                <a:srgbClr val="111111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DB0467-EBCB-0C43-828C-18339306F652}"/>
              </a:ext>
            </a:extLst>
          </p:cNvPr>
          <p:cNvSpPr txBox="1"/>
          <p:nvPr/>
        </p:nvSpPr>
        <p:spPr>
          <a:xfrm>
            <a:off x="901700" y="5448300"/>
            <a:ext cx="1270000" cy="3048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ko-KR" altLang="en-US" sz="110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사건</a:t>
            </a:r>
            <a:r>
              <a:rPr lang="en-US" altLang="ko-KR" sz="110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·</a:t>
            </a:r>
            <a:r>
              <a:rPr lang="ko-KR" altLang="en-US" sz="110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진행 관리</a:t>
            </a:r>
            <a:endParaRPr lang="en-KR" sz="1100">
              <a:solidFill>
                <a:srgbClr val="111111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3C9D24C-355A-4C4A-AC65-67E5F0083945}"/>
              </a:ext>
            </a:extLst>
          </p:cNvPr>
          <p:cNvSpPr txBox="1"/>
          <p:nvPr/>
        </p:nvSpPr>
        <p:spPr>
          <a:xfrm>
            <a:off x="2425700" y="5448300"/>
            <a:ext cx="1270000" cy="3048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ko-KR" altLang="en-US" sz="110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문서</a:t>
            </a:r>
            <a:r>
              <a:rPr lang="en-US" altLang="ko-KR" sz="110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·</a:t>
            </a:r>
            <a:r>
              <a:rPr lang="ko-KR" altLang="en-US" sz="1100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전자서명</a:t>
            </a:r>
            <a:endParaRPr lang="en-KR" sz="1100">
              <a:solidFill>
                <a:srgbClr val="111111"/>
              </a:solidFill>
              <a:latin typeface="Pretendard"/>
              <a:ea typeface="Pretendard"/>
              <a:cs typeface="Pretendard"/>
            </a:endParaRPr>
          </a:p>
        </p:txBody>
      </p:sp>
      <p:pic>
        <p:nvPicPr>
          <p:cNvPr id="47" name="Graphic 47" descr="대상 고객 아이콘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02100" y="3468624"/>
            <a:ext cx="406400" cy="406400"/>
          </a:xfrm>
          <a:prstGeom prst="rect">
            <a:avLst/>
          </a:prstGeom>
        </p:spPr>
      </p:pic>
      <p:pic>
        <p:nvPicPr>
          <p:cNvPr id="48" name="Graphic 48" descr="제안·제휴 아이콘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02100" y="5092700"/>
            <a:ext cx="406400" cy="406400"/>
          </a:xfrm>
          <a:prstGeom prst="rect">
            <a:avLst/>
          </a:prstGeom>
        </p:spPr>
      </p:pic>
      <p:pic>
        <p:nvPicPr>
          <p:cNvPr id="49" name="Graphic 49" descr="AI 요약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600" y="5067300"/>
            <a:ext cx="203200" cy="203200"/>
          </a:xfrm>
          <a:prstGeom prst="rect">
            <a:avLst/>
          </a:prstGeom>
        </p:spPr>
      </p:pic>
      <p:pic>
        <p:nvPicPr>
          <p:cNvPr id="50" name="Graphic 50" descr="회의 기록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33600" y="5067300"/>
            <a:ext cx="203200" cy="203200"/>
          </a:xfrm>
          <a:prstGeom prst="rect">
            <a:avLst/>
          </a:prstGeom>
        </p:spPr>
      </p:pic>
      <p:pic>
        <p:nvPicPr>
          <p:cNvPr id="51" name="Graphic 51" descr="사건 관리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9600" y="5499100"/>
            <a:ext cx="203200" cy="203200"/>
          </a:xfrm>
          <a:prstGeom prst="rect">
            <a:avLst/>
          </a:prstGeom>
        </p:spPr>
      </p:pic>
      <p:pic>
        <p:nvPicPr>
          <p:cNvPr id="52" name="Graphic 52" descr="문서·전자서명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33600" y="5499100"/>
            <a:ext cx="203200" cy="203200"/>
          </a:xfrm>
          <a:prstGeom prst="rect">
            <a:avLst/>
          </a:prstGeom>
        </p:spPr>
      </p:pic>
      <p:pic>
        <p:nvPicPr>
          <p:cNvPr id="35" name="Graphic 35" descr="녹음 아이콘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500" y="3468624"/>
            <a:ext cx="406400" cy="4064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1E52F296-B221-3546-9A6D-86B365A587C8}"/>
              </a:ext>
            </a:extLst>
          </p:cNvPr>
          <p:cNvSpPr txBox="1"/>
          <p:nvPr/>
        </p:nvSpPr>
        <p:spPr>
          <a:xfrm>
            <a:off x="4983480" y="5846433"/>
            <a:ext cx="2730500" cy="254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r>
              <a:rPr lang="ko-KR" altLang="en-US" sz="1000" dirty="0">
                <a:solidFill>
                  <a:srgbClr val="3A3A3C"/>
                </a:solidFill>
                <a:latin typeface="Pretendard"/>
                <a:ea typeface="Pretendard"/>
                <a:cs typeface="Pretendard"/>
              </a:rPr>
              <a:t>베타 신청</a:t>
            </a:r>
            <a:r>
              <a:rPr lang="en-US" altLang="ko-KR" sz="1000" dirty="0">
                <a:solidFill>
                  <a:srgbClr val="3A3A3C"/>
                </a:solidFill>
                <a:latin typeface="Pretendard"/>
                <a:ea typeface="Pretendard"/>
                <a:cs typeface="Pretendard"/>
              </a:rPr>
              <a:t>·</a:t>
            </a:r>
            <a:r>
              <a:rPr lang="ko-KR" altLang="en-US" sz="1000" dirty="0">
                <a:solidFill>
                  <a:srgbClr val="3A3A3C"/>
                </a:solidFill>
                <a:latin typeface="Pretendard"/>
                <a:ea typeface="Pretendard"/>
                <a:cs typeface="Pretendard"/>
              </a:rPr>
              <a:t>제휴 문의는 우측 연락처로</a:t>
            </a:r>
            <a:r>
              <a:rPr lang="ko-KR" altLang="en-US" sz="10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→ </a:t>
            </a:r>
            <a:endParaRPr lang="en-KR" sz="1000" dirty="0">
              <a:solidFill>
                <a:srgbClr val="3A3A3C"/>
              </a:solidFill>
              <a:latin typeface="Pretendard"/>
              <a:ea typeface="Pretendard"/>
              <a:cs typeface="Pretendard"/>
            </a:endParaRPr>
          </a:p>
        </p:txBody>
      </p:sp>
      <p:pic>
        <p:nvPicPr>
          <p:cNvPr id="55" name="Graphic 55" descr="안내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29480" y="5884533"/>
            <a:ext cx="1778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96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목차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0" y="0"/>
            <a:ext cx="3383280" cy="68580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0" name="Text 8"/>
          <p:cNvSpPr txBox="1"/>
          <p:nvPr/>
        </p:nvSpPr>
        <p:spPr>
          <a:xfrm>
            <a:off x="411480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목차</a:t>
            </a:r>
            <a:endParaRPr lang="en-US" sz="1400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799E315-09E3-E4A4-6CBB-7B04B7B6D734}"/>
              </a:ext>
            </a:extLst>
          </p:cNvPr>
          <p:cNvGrpSpPr/>
          <p:nvPr/>
        </p:nvGrpSpPr>
        <p:grpSpPr>
          <a:xfrm>
            <a:off x="435440" y="1187343"/>
            <a:ext cx="2512400" cy="5292016"/>
            <a:chOff x="730299" y="2650539"/>
            <a:chExt cx="1658598" cy="3477163"/>
          </a:xfrm>
        </p:grpSpPr>
        <p:sp>
          <p:nvSpPr>
            <p:cNvPr id="13" name="Shape 11"/>
            <p:cNvSpPr/>
            <p:nvPr/>
          </p:nvSpPr>
          <p:spPr>
            <a:xfrm>
              <a:off x="730299" y="2650539"/>
              <a:ext cx="1658598" cy="3477163"/>
            </a:xfrm>
            <a:prstGeom prst="roundRect">
              <a:avLst>
                <a:gd name="adj" fmla="val 13899"/>
              </a:avLst>
            </a:prstGeom>
            <a:solidFill>
              <a:srgbClr val="0A0A0A"/>
            </a:solidFill>
            <a:ln w="9525">
              <a:solidFill>
                <a:srgbClr val="2C2C2E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4" name="Image 0" descr="/home/claude/round_dark_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7240" y="2697480"/>
              <a:ext cx="1564715" cy="3383280"/>
            </a:xfrm>
            <a:prstGeom prst="rect">
              <a:avLst/>
            </a:prstGeom>
          </p:spPr>
        </p:pic>
      </p:grpSp>
      <p:sp>
        <p:nvSpPr>
          <p:cNvPr id="15" name="Text 12"/>
          <p:cNvSpPr txBox="1"/>
          <p:nvPr/>
        </p:nvSpPr>
        <p:spPr>
          <a:xfrm>
            <a:off x="3943848" y="1607082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</a:t>
            </a:r>
            <a:endParaRPr lang="en-US" sz="3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4249760" y="1711304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서비스 소개</a:t>
            </a:r>
            <a:endParaRPr lang="en-US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Shape 14"/>
          <p:cNvSpPr/>
          <p:nvPr/>
        </p:nvSpPr>
        <p:spPr>
          <a:xfrm>
            <a:off x="3943848" y="2342241"/>
            <a:ext cx="2377440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8" name="Text 15"/>
          <p:cNvSpPr txBox="1"/>
          <p:nvPr/>
        </p:nvSpPr>
        <p:spPr>
          <a:xfrm>
            <a:off x="3943848" y="24794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</a:t>
            </a:r>
            <a:endParaRPr lang="en-US" sz="1000" dirty="0"/>
          </a:p>
        </p:txBody>
      </p:sp>
      <p:sp>
        <p:nvSpPr>
          <p:cNvPr id="19" name="Text 16"/>
          <p:cNvSpPr txBox="1"/>
          <p:nvPr/>
        </p:nvSpPr>
        <p:spPr>
          <a:xfrm>
            <a:off x="4355328" y="24794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요약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3943848" y="29366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4355328" y="29366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서비스 개요</a:t>
            </a:r>
            <a:endParaRPr lang="en-US" sz="1150" dirty="0"/>
          </a:p>
        </p:txBody>
      </p:sp>
      <p:sp>
        <p:nvSpPr>
          <p:cNvPr id="22" name="Text 19"/>
          <p:cNvSpPr txBox="1"/>
          <p:nvPr/>
        </p:nvSpPr>
        <p:spPr>
          <a:xfrm>
            <a:off x="3943848" y="33938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3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4355328" y="33938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지금의 문제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3943848" y="38510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4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355328" y="38510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LawSync로 바뀌는 것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3943848" y="43082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5</a:t>
            </a:r>
            <a:endParaRPr lang="en-US" sz="1000" dirty="0"/>
          </a:p>
        </p:txBody>
      </p:sp>
      <p:sp>
        <p:nvSpPr>
          <p:cNvPr id="27" name="Text 24"/>
          <p:cNvSpPr txBox="1"/>
          <p:nvPr/>
        </p:nvSpPr>
        <p:spPr>
          <a:xfrm>
            <a:off x="4355328" y="43082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작동 방식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6641328" y="1607082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</a:t>
            </a:r>
            <a:endParaRPr lang="en-US" sz="3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7037263" y="1711304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제품 상세</a:t>
            </a:r>
            <a:endParaRPr lang="en-US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Shape 27"/>
          <p:cNvSpPr/>
          <p:nvPr/>
        </p:nvSpPr>
        <p:spPr>
          <a:xfrm>
            <a:off x="6641328" y="2342241"/>
            <a:ext cx="2377440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1" name="Text 28"/>
          <p:cNvSpPr txBox="1"/>
          <p:nvPr/>
        </p:nvSpPr>
        <p:spPr>
          <a:xfrm>
            <a:off x="6641328" y="24794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6</a:t>
            </a:r>
            <a:endParaRPr lang="en-US" sz="1000" dirty="0"/>
          </a:p>
        </p:txBody>
      </p:sp>
      <p:sp>
        <p:nvSpPr>
          <p:cNvPr id="32" name="Text 29"/>
          <p:cNvSpPr txBox="1"/>
          <p:nvPr/>
        </p:nvSpPr>
        <p:spPr>
          <a:xfrm>
            <a:off x="7052808" y="24794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기능 구성</a:t>
            </a:r>
            <a:endParaRPr lang="en-US" sz="1150" dirty="0"/>
          </a:p>
        </p:txBody>
      </p:sp>
      <p:sp>
        <p:nvSpPr>
          <p:cNvPr id="33" name="Text 30"/>
          <p:cNvSpPr txBox="1"/>
          <p:nvPr/>
        </p:nvSpPr>
        <p:spPr>
          <a:xfrm>
            <a:off x="6641328" y="29366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7</a:t>
            </a:r>
            <a:endParaRPr lang="en-US" sz="1000" dirty="0"/>
          </a:p>
        </p:txBody>
      </p:sp>
      <p:sp>
        <p:nvSpPr>
          <p:cNvPr id="34" name="Text 31"/>
          <p:cNvSpPr txBox="1"/>
          <p:nvPr/>
        </p:nvSpPr>
        <p:spPr>
          <a:xfrm>
            <a:off x="7052808" y="29366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AI 상담 요약</a:t>
            </a:r>
            <a:endParaRPr lang="en-US" sz="1150" dirty="0"/>
          </a:p>
        </p:txBody>
      </p:sp>
      <p:sp>
        <p:nvSpPr>
          <p:cNvPr id="35" name="Text 32"/>
          <p:cNvSpPr txBox="1"/>
          <p:nvPr/>
        </p:nvSpPr>
        <p:spPr>
          <a:xfrm>
            <a:off x="6641328" y="33938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8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7052808" y="33938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실시간 회의 기록</a:t>
            </a:r>
            <a:endParaRPr lang="en-US" sz="1150" dirty="0"/>
          </a:p>
        </p:txBody>
      </p:sp>
      <p:sp>
        <p:nvSpPr>
          <p:cNvPr id="37" name="Text 34"/>
          <p:cNvSpPr txBox="1"/>
          <p:nvPr/>
        </p:nvSpPr>
        <p:spPr>
          <a:xfrm>
            <a:off x="6641328" y="38510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9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7052808" y="38510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사건 관리</a:t>
            </a:r>
            <a:endParaRPr lang="en-US" sz="1150" dirty="0"/>
          </a:p>
        </p:txBody>
      </p:sp>
      <p:sp>
        <p:nvSpPr>
          <p:cNvPr id="39" name="Text 36"/>
          <p:cNvSpPr txBox="1"/>
          <p:nvPr/>
        </p:nvSpPr>
        <p:spPr>
          <a:xfrm>
            <a:off x="6641328" y="43082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10</a:t>
            </a:r>
            <a:endParaRPr lang="en-US" sz="1000" dirty="0"/>
          </a:p>
        </p:txBody>
      </p:sp>
      <p:sp>
        <p:nvSpPr>
          <p:cNvPr id="40" name="Text 37"/>
          <p:cNvSpPr txBox="1"/>
          <p:nvPr/>
        </p:nvSpPr>
        <p:spPr>
          <a:xfrm>
            <a:off x="7052808" y="43082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의뢰인 소통</a:t>
            </a:r>
            <a:endParaRPr lang="en-US" sz="1150" dirty="0"/>
          </a:p>
        </p:txBody>
      </p:sp>
      <p:sp>
        <p:nvSpPr>
          <p:cNvPr id="41" name="Text 38"/>
          <p:cNvSpPr txBox="1"/>
          <p:nvPr/>
        </p:nvSpPr>
        <p:spPr>
          <a:xfrm>
            <a:off x="6641328" y="47654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11</a:t>
            </a:r>
            <a:endParaRPr lang="en-US" sz="1000" dirty="0"/>
          </a:p>
        </p:txBody>
      </p:sp>
      <p:sp>
        <p:nvSpPr>
          <p:cNvPr id="42" name="Text 39"/>
          <p:cNvSpPr txBox="1"/>
          <p:nvPr/>
        </p:nvSpPr>
        <p:spPr>
          <a:xfrm>
            <a:off x="7052808" y="47654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문서와 알림</a:t>
            </a:r>
            <a:endParaRPr lang="en-US" sz="1150" dirty="0"/>
          </a:p>
        </p:txBody>
      </p:sp>
      <p:sp>
        <p:nvSpPr>
          <p:cNvPr id="43" name="Text 40"/>
          <p:cNvSpPr txBox="1"/>
          <p:nvPr/>
        </p:nvSpPr>
        <p:spPr>
          <a:xfrm>
            <a:off x="6641328" y="52226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12</a:t>
            </a:r>
            <a:endParaRPr lang="en-US" sz="1000" dirty="0"/>
          </a:p>
        </p:txBody>
      </p:sp>
      <p:sp>
        <p:nvSpPr>
          <p:cNvPr id="44" name="Text 41"/>
          <p:cNvSpPr txBox="1"/>
          <p:nvPr/>
        </p:nvSpPr>
        <p:spPr>
          <a:xfrm>
            <a:off x="7052808" y="52226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화면 구성</a:t>
            </a:r>
            <a:endParaRPr lang="en-US" sz="1150" dirty="0"/>
          </a:p>
        </p:txBody>
      </p:sp>
      <p:sp>
        <p:nvSpPr>
          <p:cNvPr id="45" name="Text 42"/>
          <p:cNvSpPr txBox="1"/>
          <p:nvPr/>
        </p:nvSpPr>
        <p:spPr>
          <a:xfrm>
            <a:off x="6641328" y="56798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13</a:t>
            </a:r>
            <a:endParaRPr lang="en-US" sz="1000" dirty="0"/>
          </a:p>
        </p:txBody>
      </p:sp>
      <p:sp>
        <p:nvSpPr>
          <p:cNvPr id="46" name="Text 43"/>
          <p:cNvSpPr txBox="1"/>
          <p:nvPr/>
        </p:nvSpPr>
        <p:spPr>
          <a:xfrm>
            <a:off x="7052808" y="56798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다크 모드와 라이트 모드</a:t>
            </a:r>
            <a:endParaRPr lang="en-US" sz="1150" dirty="0"/>
          </a:p>
        </p:txBody>
      </p:sp>
      <p:sp>
        <p:nvSpPr>
          <p:cNvPr id="47" name="Text 44"/>
          <p:cNvSpPr txBox="1"/>
          <p:nvPr/>
        </p:nvSpPr>
        <p:spPr>
          <a:xfrm>
            <a:off x="9338808" y="1607082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</a:t>
            </a:r>
            <a:endParaRPr lang="en-US" sz="3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8" name="Text 45"/>
          <p:cNvSpPr txBox="1"/>
          <p:nvPr/>
        </p:nvSpPr>
        <p:spPr>
          <a:xfrm>
            <a:off x="9725707" y="1711304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제안</a:t>
            </a:r>
            <a:endParaRPr lang="en-US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9" name="Shape 46"/>
          <p:cNvSpPr/>
          <p:nvPr/>
        </p:nvSpPr>
        <p:spPr>
          <a:xfrm>
            <a:off x="9338808" y="2342241"/>
            <a:ext cx="2377440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0" name="Text 47"/>
          <p:cNvSpPr txBox="1"/>
          <p:nvPr/>
        </p:nvSpPr>
        <p:spPr>
          <a:xfrm>
            <a:off x="9338808" y="24794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14</a:t>
            </a:r>
            <a:endParaRPr lang="en-US" sz="1000" dirty="0"/>
          </a:p>
        </p:txBody>
      </p:sp>
      <p:sp>
        <p:nvSpPr>
          <p:cNvPr id="51" name="Text 48"/>
          <p:cNvSpPr txBox="1"/>
          <p:nvPr/>
        </p:nvSpPr>
        <p:spPr>
          <a:xfrm>
            <a:off x="9750288" y="24794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요금</a:t>
            </a:r>
            <a:endParaRPr lang="en-US" sz="1150" dirty="0"/>
          </a:p>
        </p:txBody>
      </p:sp>
      <p:sp>
        <p:nvSpPr>
          <p:cNvPr id="52" name="Text 49"/>
          <p:cNvSpPr txBox="1"/>
          <p:nvPr/>
        </p:nvSpPr>
        <p:spPr>
          <a:xfrm>
            <a:off x="9338808" y="29366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15</a:t>
            </a:r>
            <a:endParaRPr lang="en-US" sz="1000" dirty="0"/>
          </a:p>
        </p:txBody>
      </p:sp>
      <p:sp>
        <p:nvSpPr>
          <p:cNvPr id="53" name="Text 50"/>
          <p:cNvSpPr txBox="1"/>
          <p:nvPr/>
        </p:nvSpPr>
        <p:spPr>
          <a:xfrm>
            <a:off x="9750288" y="29366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베타 테스터 제안</a:t>
            </a:r>
            <a:endParaRPr lang="en-US" sz="1150" dirty="0"/>
          </a:p>
        </p:txBody>
      </p:sp>
      <p:sp>
        <p:nvSpPr>
          <p:cNvPr id="54" name="Text 51"/>
          <p:cNvSpPr txBox="1"/>
          <p:nvPr/>
        </p:nvSpPr>
        <p:spPr>
          <a:xfrm>
            <a:off x="9338808" y="33938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16</a:t>
            </a:r>
            <a:endParaRPr lang="en-US" sz="1000" dirty="0"/>
          </a:p>
        </p:txBody>
      </p:sp>
      <p:sp>
        <p:nvSpPr>
          <p:cNvPr id="55" name="Text 52"/>
          <p:cNvSpPr txBox="1"/>
          <p:nvPr/>
        </p:nvSpPr>
        <p:spPr>
          <a:xfrm>
            <a:off x="9750288" y="33938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제휴 제안</a:t>
            </a:r>
            <a:endParaRPr lang="en-US" sz="1150" dirty="0"/>
          </a:p>
        </p:txBody>
      </p:sp>
      <p:sp>
        <p:nvSpPr>
          <p:cNvPr id="56" name="Text 53"/>
          <p:cNvSpPr txBox="1"/>
          <p:nvPr/>
        </p:nvSpPr>
        <p:spPr>
          <a:xfrm>
            <a:off x="9338808" y="38510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17</a:t>
            </a:r>
            <a:endParaRPr lang="en-US" sz="1000" dirty="0"/>
          </a:p>
        </p:txBody>
      </p:sp>
      <p:sp>
        <p:nvSpPr>
          <p:cNvPr id="57" name="Text 54"/>
          <p:cNvSpPr txBox="1"/>
          <p:nvPr/>
        </p:nvSpPr>
        <p:spPr>
          <a:xfrm>
            <a:off x="9750288" y="38510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도입 순서와 로드맵</a:t>
            </a:r>
            <a:endParaRPr lang="en-US" sz="1150" dirty="0"/>
          </a:p>
        </p:txBody>
      </p:sp>
      <p:sp>
        <p:nvSpPr>
          <p:cNvPr id="58" name="Text 55"/>
          <p:cNvSpPr txBox="1"/>
          <p:nvPr/>
        </p:nvSpPr>
        <p:spPr>
          <a:xfrm>
            <a:off x="9338808" y="43082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18</a:t>
            </a:r>
            <a:endParaRPr lang="en-US" sz="1000" dirty="0"/>
          </a:p>
        </p:txBody>
      </p:sp>
      <p:sp>
        <p:nvSpPr>
          <p:cNvPr id="59" name="Text 56"/>
          <p:cNvSpPr txBox="1"/>
          <p:nvPr/>
        </p:nvSpPr>
        <p:spPr>
          <a:xfrm>
            <a:off x="9750288" y="43082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보안과 데이터</a:t>
            </a:r>
            <a:endParaRPr lang="en-US" sz="1150" dirty="0"/>
          </a:p>
        </p:txBody>
      </p:sp>
      <p:sp>
        <p:nvSpPr>
          <p:cNvPr id="60" name="Text 57"/>
          <p:cNvSpPr txBox="1"/>
          <p:nvPr/>
        </p:nvSpPr>
        <p:spPr>
          <a:xfrm>
            <a:off x="9338808" y="47654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19</a:t>
            </a:r>
            <a:endParaRPr lang="en-US" sz="1000" dirty="0"/>
          </a:p>
        </p:txBody>
      </p:sp>
      <p:sp>
        <p:nvSpPr>
          <p:cNvPr id="61" name="Text 58"/>
          <p:cNvSpPr txBox="1"/>
          <p:nvPr/>
        </p:nvSpPr>
        <p:spPr>
          <a:xfrm>
            <a:off x="9750288" y="47654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자주 묻는 질문</a:t>
            </a:r>
            <a:endParaRPr lang="en-US" sz="1150" dirty="0"/>
          </a:p>
        </p:txBody>
      </p:sp>
      <p:sp>
        <p:nvSpPr>
          <p:cNvPr id="62" name="Text 59"/>
          <p:cNvSpPr txBox="1"/>
          <p:nvPr/>
        </p:nvSpPr>
        <p:spPr>
          <a:xfrm>
            <a:off x="9338808" y="5222601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20</a:t>
            </a:r>
            <a:endParaRPr lang="en-US" sz="1000" dirty="0"/>
          </a:p>
        </p:txBody>
      </p:sp>
      <p:sp>
        <p:nvSpPr>
          <p:cNvPr id="63" name="Text 60"/>
          <p:cNvSpPr txBox="1"/>
          <p:nvPr/>
        </p:nvSpPr>
        <p:spPr>
          <a:xfrm>
            <a:off x="9750288" y="522260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문의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 txBox="1"/>
          <p:nvPr/>
        </p:nvSpPr>
        <p:spPr>
          <a:xfrm>
            <a:off x="411480" y="173736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0" dirty="0">
                <a:solidFill>
                  <a:srgbClr val="3A3A3C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01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329184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서비스 소개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429768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LawSync가 어떤 서비스인지, 어떤 문제를 어떻게 푸는지 소개합니다. </a:t>
            </a:r>
            <a:b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250" dirty="0" err="1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회사와</a:t>
            </a:r>
            <a: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서비스 개요, 지금의 문제, LawSync로 바뀌는 것, 작동 방식 순서입니다.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6476775" y="1133856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홈 대시보드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207314" y="1407289"/>
            <a:ext cx="2196522" cy="4604891"/>
          </a:xfrm>
          <a:prstGeom prst="roundRect">
            <a:avLst>
              <a:gd name="adj" fmla="val 13899"/>
            </a:avLst>
          </a:prstGeom>
          <a:solidFill>
            <a:srgbClr val="0A0A0A"/>
          </a:solidFill>
          <a:ln w="9525">
            <a:solidFill>
              <a:srgbClr val="2C2C2E"/>
            </a:solidFill>
            <a:prstDash val="solid"/>
          </a:ln>
          <a:effectLst>
            <a:outerShdw blurRad="203200" dist="889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14" name="Image 0" descr="/home/claude/round_dark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1469455"/>
            <a:ext cx="2072190" cy="4480560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8869680" y="1133856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 회의 기록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9600219" y="1400874"/>
            <a:ext cx="2196522" cy="4604891"/>
          </a:xfrm>
          <a:prstGeom prst="roundRect">
            <a:avLst>
              <a:gd name="adj" fmla="val 13899"/>
            </a:avLst>
          </a:prstGeom>
          <a:solidFill>
            <a:srgbClr val="0A0A0A"/>
          </a:solidFill>
          <a:ln w="9525">
            <a:solidFill>
              <a:srgbClr val="2C2C2E"/>
            </a:solidFill>
            <a:prstDash val="solid"/>
          </a:ln>
          <a:effectLst>
            <a:outerShdw blurRad="203200" dist="889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17" name="Image 1" descr="/home/claude/round_dark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385" y="1463040"/>
            <a:ext cx="2072190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지금의 문제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7899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상담 60분이 끝나면, </a:t>
            </a:r>
            <a:r>
              <a:rPr lang="en-US" sz="2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정리</a:t>
            </a:r>
            <a:r>
              <a:rPr lang="ko-KR" altLang="en-US" sz="2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를</a:t>
            </a:r>
            <a:r>
              <a:rPr lang="ko-KR" altLang="en-US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누구에게 맡기시나요</a:t>
            </a:r>
            <a:r>
              <a:rPr lang="en-US" altLang="ko-KR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?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411480" y="1591056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녹음을 다시 듣고, 회의록을 쓰고, 쟁점을 추리고, 의뢰인에게 따로 </a:t>
            </a:r>
            <a:r>
              <a:rPr lang="en-US" sz="11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답합니다</a:t>
            </a: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 일을 처리하는 사람을 없앨 수 있습니다</a:t>
            </a:r>
            <a:r>
              <a:rPr lang="en-US" altLang="ko-KR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r>
              <a:rPr lang="ko-KR" alt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시간을 없앨 수 있습니다</a:t>
            </a:r>
            <a:r>
              <a:rPr lang="en-US" altLang="ko-KR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12852" y="2248317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2시간 15분</a:t>
            </a:r>
            <a:r>
              <a:rPr lang="en-US" sz="13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412852" y="2815245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60분 상담 한 건 뒤에 따라오는 정리 </a:t>
            </a:r>
            <a:r>
              <a:rPr lang="en-US" sz="9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시간</a:t>
            </a: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</a:t>
            </a:r>
            <a:r>
              <a:rPr lang="en-US" sz="9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아래</a:t>
            </a: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다섯 가지 합계)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3338932" y="2248317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×2.25</a:t>
            </a:r>
            <a:r>
              <a:rPr lang="en-US" sz="13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3338932" y="2815245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상담 </a:t>
            </a:r>
            <a:r>
              <a:rPr lang="en-US" sz="9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시간보다</a:t>
            </a: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9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시간이 </a:t>
            </a:r>
            <a:r>
              <a:rPr lang="en-US" sz="9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더</a:t>
            </a: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9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깁니다</a:t>
            </a:r>
            <a:r>
              <a:rPr lang="en-US" altLang="ko-KR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5442052" y="2248317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주 22시간</a:t>
            </a:r>
            <a:r>
              <a:rPr lang="en-US" sz="13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5442052" y="2815245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 10건 상담 기준, </a:t>
            </a:r>
            <a:b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9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</a:t>
            </a: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주의 절반이 </a:t>
            </a:r>
            <a:r>
              <a:rPr lang="en-US" sz="9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정리에</a:t>
            </a: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9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쓰입니다</a:t>
            </a:r>
            <a:r>
              <a:rPr lang="en-US" altLang="ko-KR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411480" y="3768575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상담 뒤에 따라오는 일과 걸리는 시간 (60분 상담 한 건 기준 예시)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395937" y="4185735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녹음 다시 듣기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767537" y="4185735"/>
            <a:ext cx="5212080" cy="237744"/>
          </a:xfrm>
          <a:prstGeom prst="rect">
            <a:avLst/>
          </a:prstGeom>
          <a:solidFill>
            <a:srgbClr val="EDEDF0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20" name="Shape 18"/>
          <p:cNvSpPr/>
          <p:nvPr/>
        </p:nvSpPr>
        <p:spPr>
          <a:xfrm>
            <a:off x="1767537" y="4185735"/>
            <a:ext cx="5212080" cy="23774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KR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7052769" y="4185735"/>
            <a:ext cx="566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60분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395937" y="4551495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회의록 작성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767537" y="4551495"/>
            <a:ext cx="5212080" cy="237744"/>
          </a:xfrm>
          <a:prstGeom prst="rect">
            <a:avLst/>
          </a:prstGeom>
          <a:solidFill>
            <a:srgbClr val="EDEDF0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24" name="Shape 22"/>
          <p:cNvSpPr/>
          <p:nvPr/>
        </p:nvSpPr>
        <p:spPr>
          <a:xfrm>
            <a:off x="1767537" y="4551495"/>
            <a:ext cx="2606040" cy="23774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25" name="Text 23"/>
          <p:cNvSpPr txBox="1"/>
          <p:nvPr/>
        </p:nvSpPr>
        <p:spPr>
          <a:xfrm>
            <a:off x="7052769" y="4551495"/>
            <a:ext cx="566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30분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395937" y="4917255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의뢰인 안내·응대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767537" y="4917255"/>
            <a:ext cx="5212080" cy="237744"/>
          </a:xfrm>
          <a:prstGeom prst="rect">
            <a:avLst/>
          </a:prstGeom>
          <a:solidFill>
            <a:srgbClr val="EDEDF0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28" name="Shape 26"/>
          <p:cNvSpPr/>
          <p:nvPr/>
        </p:nvSpPr>
        <p:spPr>
          <a:xfrm>
            <a:off x="1767537" y="4917255"/>
            <a:ext cx="1737360" cy="237744"/>
          </a:xfrm>
          <a:prstGeom prst="rect">
            <a:avLst/>
          </a:prstGeom>
          <a:solidFill>
            <a:srgbClr val="7A7A7E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29" name="Text 27"/>
          <p:cNvSpPr txBox="1"/>
          <p:nvPr/>
        </p:nvSpPr>
        <p:spPr>
          <a:xfrm>
            <a:off x="7052769" y="4917255"/>
            <a:ext cx="566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20분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395937" y="5283015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쟁점·리스크 정리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1767537" y="5283015"/>
            <a:ext cx="5212080" cy="237744"/>
          </a:xfrm>
          <a:prstGeom prst="rect">
            <a:avLst/>
          </a:prstGeom>
          <a:solidFill>
            <a:srgbClr val="EDEDF0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32" name="Shape 30"/>
          <p:cNvSpPr/>
          <p:nvPr/>
        </p:nvSpPr>
        <p:spPr>
          <a:xfrm>
            <a:off x="1767537" y="5283015"/>
            <a:ext cx="1303020" cy="237744"/>
          </a:xfrm>
          <a:prstGeom prst="rect">
            <a:avLst/>
          </a:prstGeom>
          <a:solidFill>
            <a:srgbClr val="7A7A7E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33" name="Text 31"/>
          <p:cNvSpPr txBox="1"/>
          <p:nvPr/>
        </p:nvSpPr>
        <p:spPr>
          <a:xfrm>
            <a:off x="7052769" y="5283015"/>
            <a:ext cx="566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15분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395937" y="5648775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후속 조치 정리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1767537" y="5648775"/>
            <a:ext cx="5212080" cy="237744"/>
          </a:xfrm>
          <a:prstGeom prst="rect">
            <a:avLst/>
          </a:prstGeom>
          <a:solidFill>
            <a:srgbClr val="EDEDF0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36" name="Shape 34"/>
          <p:cNvSpPr/>
          <p:nvPr/>
        </p:nvSpPr>
        <p:spPr>
          <a:xfrm>
            <a:off x="1767537" y="5648775"/>
            <a:ext cx="868680" cy="237744"/>
          </a:xfrm>
          <a:prstGeom prst="rect">
            <a:avLst/>
          </a:prstGeom>
          <a:solidFill>
            <a:srgbClr val="7A7A7E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37" name="Text 35"/>
          <p:cNvSpPr txBox="1"/>
          <p:nvPr/>
        </p:nvSpPr>
        <p:spPr>
          <a:xfrm>
            <a:off x="7052769" y="5648775"/>
            <a:ext cx="566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10분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411480" y="3595810"/>
            <a:ext cx="7223760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9" name="Text 37"/>
          <p:cNvSpPr txBox="1"/>
          <p:nvPr/>
        </p:nvSpPr>
        <p:spPr>
          <a:xfrm>
            <a:off x="411480" y="5897880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다섯 가지를 더하면 135분, 2시간 15분입니다. 이 시간에는 새 상담도, 판단도 할 수 없습니다.</a:t>
            </a:r>
            <a:endParaRPr lang="en-US" sz="950" dirty="0"/>
          </a:p>
        </p:txBody>
      </p:sp>
      <p:sp>
        <p:nvSpPr>
          <p:cNvPr id="40" name="Text 38"/>
          <p:cNvSpPr txBox="1"/>
          <p:nvPr/>
        </p:nvSpPr>
        <p:spPr>
          <a:xfrm>
            <a:off x="8092440" y="1914695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병목은 두 군데에서 생깁니다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8092440" y="2234735"/>
            <a:ext cx="3687775" cy="178308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2" name="Shape 40"/>
          <p:cNvSpPr/>
          <p:nvPr/>
        </p:nvSpPr>
        <p:spPr>
          <a:xfrm>
            <a:off x="8229600" y="2417615"/>
            <a:ext cx="658368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43" name="Text 41"/>
          <p:cNvSpPr txBox="1"/>
          <p:nvPr/>
        </p:nvSpPr>
        <p:spPr>
          <a:xfrm>
            <a:off x="8229600" y="2417615"/>
            <a:ext cx="658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상담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8915400" y="2646215"/>
            <a:ext cx="0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400"/>
          </a:p>
        </p:txBody>
      </p:sp>
      <p:sp>
        <p:nvSpPr>
          <p:cNvPr id="45" name="Shape 43"/>
          <p:cNvSpPr/>
          <p:nvPr/>
        </p:nvSpPr>
        <p:spPr>
          <a:xfrm>
            <a:off x="8918372" y="2417615"/>
            <a:ext cx="658368" cy="457200"/>
          </a:xfrm>
          <a:prstGeom prst="roundRect">
            <a:avLst>
              <a:gd name="adj" fmla="val 12000"/>
            </a:avLst>
          </a:prstGeom>
          <a:solidFill>
            <a:srgbClr val="111111"/>
          </a:solidFill>
          <a:ln w="9525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46" name="Text 44"/>
          <p:cNvSpPr txBox="1"/>
          <p:nvPr/>
        </p:nvSpPr>
        <p:spPr>
          <a:xfrm>
            <a:off x="8918372" y="2417615"/>
            <a:ext cx="658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다시 듣기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9604172" y="2646215"/>
            <a:ext cx="0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400"/>
          </a:p>
        </p:txBody>
      </p:sp>
      <p:sp>
        <p:nvSpPr>
          <p:cNvPr id="48" name="Shape 46"/>
          <p:cNvSpPr/>
          <p:nvPr/>
        </p:nvSpPr>
        <p:spPr>
          <a:xfrm>
            <a:off x="9607144" y="2417615"/>
            <a:ext cx="658368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49" name="Text 47"/>
          <p:cNvSpPr txBox="1"/>
          <p:nvPr/>
        </p:nvSpPr>
        <p:spPr>
          <a:xfrm>
            <a:off x="9607144" y="2417615"/>
            <a:ext cx="658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회의록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10292944" y="2646215"/>
            <a:ext cx="0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400"/>
          </a:p>
        </p:txBody>
      </p:sp>
      <p:sp>
        <p:nvSpPr>
          <p:cNvPr id="51" name="Shape 49"/>
          <p:cNvSpPr/>
          <p:nvPr/>
        </p:nvSpPr>
        <p:spPr>
          <a:xfrm>
            <a:off x="10295915" y="2417615"/>
            <a:ext cx="658368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52" name="Text 50"/>
          <p:cNvSpPr txBox="1"/>
          <p:nvPr/>
        </p:nvSpPr>
        <p:spPr>
          <a:xfrm>
            <a:off x="10295915" y="2417615"/>
            <a:ext cx="658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쟁점 정리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10981715" y="2646215"/>
            <a:ext cx="0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400"/>
          </a:p>
        </p:txBody>
      </p:sp>
      <p:sp>
        <p:nvSpPr>
          <p:cNvPr id="54" name="Shape 52"/>
          <p:cNvSpPr/>
          <p:nvPr/>
        </p:nvSpPr>
        <p:spPr>
          <a:xfrm>
            <a:off x="10984687" y="2417615"/>
            <a:ext cx="658368" cy="457200"/>
          </a:xfrm>
          <a:prstGeom prst="roundRect">
            <a:avLst>
              <a:gd name="adj" fmla="val 12000"/>
            </a:avLst>
          </a:prstGeom>
          <a:solidFill>
            <a:srgbClr val="111111"/>
          </a:solidFill>
          <a:ln w="9525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55" name="Text 53"/>
          <p:cNvSpPr txBox="1"/>
          <p:nvPr/>
        </p:nvSpPr>
        <p:spPr>
          <a:xfrm>
            <a:off x="10984687" y="2417615"/>
            <a:ext cx="658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의뢰인 안내</a:t>
            </a:r>
            <a:endParaRPr lang="en-US" sz="1000" dirty="0"/>
          </a:p>
        </p:txBody>
      </p:sp>
      <p:sp>
        <p:nvSpPr>
          <p:cNvPr id="56" name="Text 54"/>
          <p:cNvSpPr txBox="1"/>
          <p:nvPr/>
        </p:nvSpPr>
        <p:spPr>
          <a:xfrm>
            <a:off x="8276692" y="2976784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병목 1 · 다시 듣기</a:t>
            </a:r>
            <a:endParaRPr lang="en-US" sz="1000" dirty="0"/>
          </a:p>
        </p:txBody>
      </p:sp>
      <p:sp>
        <p:nvSpPr>
          <p:cNvPr id="57" name="Text 55"/>
          <p:cNvSpPr txBox="1"/>
          <p:nvPr/>
        </p:nvSpPr>
        <p:spPr>
          <a:xfrm>
            <a:off x="8198157" y="3148996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상담 시간만큼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다시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걸립니다</a:t>
            </a:r>
            <a:r>
              <a:rPr lang="en-US" altLang="ko-KR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00" dirty="0"/>
          </a:p>
        </p:txBody>
      </p:sp>
      <p:sp>
        <p:nvSpPr>
          <p:cNvPr id="58" name="Text 56"/>
          <p:cNvSpPr txBox="1"/>
          <p:nvPr/>
        </p:nvSpPr>
        <p:spPr>
          <a:xfrm>
            <a:off x="10070259" y="2982257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병목 2 · 같은 설명 반복</a:t>
            </a:r>
            <a:endParaRPr lang="en-US" sz="1000" dirty="0"/>
          </a:p>
        </p:txBody>
      </p:sp>
      <p:sp>
        <p:nvSpPr>
          <p:cNvPr id="59" name="Text 57"/>
          <p:cNvSpPr txBox="1"/>
          <p:nvPr/>
        </p:nvSpPr>
        <p:spPr>
          <a:xfrm>
            <a:off x="10120440" y="3148996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전화·문자·메일로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따로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답합니다</a:t>
            </a:r>
            <a:r>
              <a:rPr lang="en-US" altLang="ko-KR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00" dirty="0"/>
          </a:p>
        </p:txBody>
      </p:sp>
      <p:sp>
        <p:nvSpPr>
          <p:cNvPr id="60" name="Text 58"/>
          <p:cNvSpPr txBox="1"/>
          <p:nvPr/>
        </p:nvSpPr>
        <p:spPr>
          <a:xfrm>
            <a:off x="8238785" y="3515582"/>
            <a:ext cx="34134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회의록 한 건에 30분, </a:t>
            </a:r>
            <a:r>
              <a:rPr lang="en-US" sz="8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쟁점</a:t>
            </a: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8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하나를</a:t>
            </a: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놓치면 그대로 사건의 </a:t>
            </a:r>
            <a:r>
              <a:rPr lang="en-US" sz="8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리스크가</a:t>
            </a: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8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됩니다</a:t>
            </a: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850" dirty="0"/>
          </a:p>
        </p:txBody>
      </p:sp>
      <p:sp>
        <p:nvSpPr>
          <p:cNvPr id="61" name="Text 59"/>
          <p:cNvSpPr txBox="1"/>
          <p:nvPr/>
        </p:nvSpPr>
        <p:spPr>
          <a:xfrm>
            <a:off x="8092439" y="4132253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사건 정보는 네 곳에 </a:t>
            </a:r>
            <a:r>
              <a:rPr lang="en-US" sz="9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흩어져</a:t>
            </a: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9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있습니다</a:t>
            </a:r>
            <a:r>
              <a:rPr lang="en-US" altLang="ko-KR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950" dirty="0"/>
          </a:p>
        </p:txBody>
      </p:sp>
      <p:sp>
        <p:nvSpPr>
          <p:cNvPr id="62" name="Shape 60"/>
          <p:cNvSpPr/>
          <p:nvPr/>
        </p:nvSpPr>
        <p:spPr>
          <a:xfrm>
            <a:off x="9387687" y="4882061"/>
            <a:ext cx="1097280" cy="512064"/>
          </a:xfrm>
          <a:prstGeom prst="roundRect">
            <a:avLst>
              <a:gd name="adj" fmla="val 14286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63" name="Text 61"/>
          <p:cNvSpPr txBox="1"/>
          <p:nvPr/>
        </p:nvSpPr>
        <p:spPr>
          <a:xfrm>
            <a:off x="9387687" y="4882061"/>
            <a:ext cx="1097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사건 하나</a:t>
            </a:r>
            <a:endParaRPr lang="en-US" sz="950" dirty="0"/>
          </a:p>
        </p:txBody>
      </p:sp>
      <p:sp>
        <p:nvSpPr>
          <p:cNvPr id="64" name="Shape 62"/>
          <p:cNvSpPr/>
          <p:nvPr/>
        </p:nvSpPr>
        <p:spPr>
          <a:xfrm>
            <a:off x="8183879" y="4498013"/>
            <a:ext cx="10972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5" name="Text 63"/>
          <p:cNvSpPr txBox="1"/>
          <p:nvPr/>
        </p:nvSpPr>
        <p:spPr>
          <a:xfrm>
            <a:off x="8183879" y="4498013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녹음 파일</a:t>
            </a:r>
            <a:endParaRPr lang="en-US" sz="850" dirty="0"/>
          </a:p>
        </p:txBody>
      </p:sp>
      <p:sp>
        <p:nvSpPr>
          <p:cNvPr id="66" name="Shape 64"/>
          <p:cNvSpPr/>
          <p:nvPr/>
        </p:nvSpPr>
        <p:spPr>
          <a:xfrm>
            <a:off x="9281159" y="4680893"/>
            <a:ext cx="106528" cy="457200"/>
          </a:xfrm>
          <a:prstGeom prst="line">
            <a:avLst/>
          </a:prstGeom>
          <a:noFill/>
          <a:ln w="9525">
            <a:solidFill>
              <a:srgbClr val="9A9A9E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67" name="Shape 65"/>
          <p:cNvSpPr/>
          <p:nvPr/>
        </p:nvSpPr>
        <p:spPr>
          <a:xfrm>
            <a:off x="10591494" y="4498013"/>
            <a:ext cx="10972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8" name="Text 66"/>
          <p:cNvSpPr txBox="1"/>
          <p:nvPr/>
        </p:nvSpPr>
        <p:spPr>
          <a:xfrm>
            <a:off x="10591494" y="4498013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문서·계약서</a:t>
            </a:r>
            <a:endParaRPr lang="en-US" sz="850" dirty="0"/>
          </a:p>
        </p:txBody>
      </p:sp>
      <p:sp>
        <p:nvSpPr>
          <p:cNvPr id="69" name="Shape 67"/>
          <p:cNvSpPr/>
          <p:nvPr/>
        </p:nvSpPr>
        <p:spPr>
          <a:xfrm flipV="1">
            <a:off x="10484967" y="4680893"/>
            <a:ext cx="106528" cy="457200"/>
          </a:xfrm>
          <a:prstGeom prst="line">
            <a:avLst/>
          </a:prstGeom>
          <a:noFill/>
          <a:ln w="9525">
            <a:solidFill>
              <a:srgbClr val="9A9A9E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70" name="Shape 68"/>
          <p:cNvSpPr/>
          <p:nvPr/>
        </p:nvSpPr>
        <p:spPr>
          <a:xfrm>
            <a:off x="8183879" y="5595293"/>
            <a:ext cx="10972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71" name="Text 69"/>
          <p:cNvSpPr txBox="1"/>
          <p:nvPr/>
        </p:nvSpPr>
        <p:spPr>
          <a:xfrm>
            <a:off x="8183879" y="5595293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일정·캘린더</a:t>
            </a:r>
            <a:endParaRPr lang="en-US" sz="850" dirty="0"/>
          </a:p>
        </p:txBody>
      </p:sp>
      <p:sp>
        <p:nvSpPr>
          <p:cNvPr id="72" name="Shape 70"/>
          <p:cNvSpPr/>
          <p:nvPr/>
        </p:nvSpPr>
        <p:spPr>
          <a:xfrm flipV="1">
            <a:off x="9281159" y="5138093"/>
            <a:ext cx="106528" cy="640080"/>
          </a:xfrm>
          <a:prstGeom prst="line">
            <a:avLst/>
          </a:prstGeom>
          <a:noFill/>
          <a:ln w="9525">
            <a:solidFill>
              <a:srgbClr val="9A9A9E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73" name="Shape 71"/>
          <p:cNvSpPr/>
          <p:nvPr/>
        </p:nvSpPr>
        <p:spPr>
          <a:xfrm>
            <a:off x="10591494" y="5595293"/>
            <a:ext cx="10972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74" name="Text 72"/>
          <p:cNvSpPr txBox="1"/>
          <p:nvPr/>
        </p:nvSpPr>
        <p:spPr>
          <a:xfrm>
            <a:off x="10591494" y="5595293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문자·메일·카톡</a:t>
            </a:r>
            <a:endParaRPr lang="en-US" sz="850" dirty="0"/>
          </a:p>
        </p:txBody>
      </p:sp>
      <p:sp>
        <p:nvSpPr>
          <p:cNvPr id="75" name="Shape 73"/>
          <p:cNvSpPr/>
          <p:nvPr/>
        </p:nvSpPr>
        <p:spPr>
          <a:xfrm>
            <a:off x="10484967" y="5138093"/>
            <a:ext cx="106528" cy="640080"/>
          </a:xfrm>
          <a:prstGeom prst="line">
            <a:avLst/>
          </a:prstGeom>
          <a:noFill/>
          <a:ln w="9525">
            <a:solidFill>
              <a:srgbClr val="9A9A9E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76" name="Text 74"/>
          <p:cNvSpPr txBox="1"/>
          <p:nvPr/>
        </p:nvSpPr>
        <p:spPr>
          <a:xfrm>
            <a:off x="8092440" y="6047783"/>
            <a:ext cx="3687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사건의 흐름을 보려면 네 곳을 차례로 열어야 합니다.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범용 AI와 다른 점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6-1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05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채팅창</a:t>
            </a:r>
            <a:r>
              <a:rPr lang="en-US" sz="2200" dirty="0" err="1">
                <a:solidFill>
                  <a:srgbClr val="11111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에</a:t>
            </a:r>
            <a:r>
              <a:rPr lang="en-US" sz="2200" dirty="0">
                <a:solidFill>
                  <a:srgbClr val="11111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붙여넣</a:t>
            </a:r>
            <a:r>
              <a:rPr lang="ko-KR" altLang="en-US" sz="2200" dirty="0" err="1">
                <a:solidFill>
                  <a:srgbClr val="11111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으신다고요</a:t>
            </a:r>
            <a:r>
              <a:rPr lang="en-US" altLang="ko-KR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?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,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앱이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알아서</a:t>
            </a:r>
            <a:r>
              <a:rPr lang="ko-KR" alt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딸깍 해줍니다</a:t>
            </a:r>
            <a:r>
              <a:rPr lang="en-US" altLang="ko-KR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11480" y="1374985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왼쪽은 같은 상담을 범용 AI 챗봇에 넣었을 때의 화면, 오른쪽은 LawSync에서 녹음 버튼을 누른 뒤 실제로 이어지는 화면입니다.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11480" y="1793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범용 AI 챗봇 · 사람이 세 번 움직이고, </a:t>
            </a:r>
            <a:r>
              <a:rPr lang="en-US" sz="9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결과는</a:t>
            </a: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9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대화창에</a:t>
            </a:r>
            <a:r>
              <a:rPr lang="ko-KR" alt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만 </a:t>
            </a:r>
            <a:r>
              <a:rPr lang="ko-KR" altLang="en-US" sz="9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남습</a:t>
            </a:r>
            <a:r>
              <a:rPr lang="en-US" sz="9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니다</a:t>
            </a:r>
            <a:r>
              <a:rPr lang="en-US" altLang="ko-KR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950" dirty="0"/>
          </a:p>
        </p:txBody>
      </p:sp>
      <p:pic>
        <p:nvPicPr>
          <p:cNvPr id="12" name="Image 0" descr="/home/claude/shots/out/chatmo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26999"/>
            <a:ext cx="4114800" cy="4077393"/>
          </a:xfrm>
          <a:prstGeom prst="rect">
            <a:avLst/>
          </a:prstGeom>
          <a:effectLst>
            <a:outerShdw blurRad="127000" dist="50800" dir="5400000" algn="bl" rotWithShape="0">
              <a:srgbClr val="000000">
                <a:alpha val="12000"/>
              </a:srgbClr>
            </a:outerShdw>
          </a:effectLst>
        </p:spPr>
      </p:pic>
      <p:sp>
        <p:nvSpPr>
          <p:cNvPr id="13" name="Shape 10"/>
          <p:cNvSpPr/>
          <p:nvPr/>
        </p:nvSpPr>
        <p:spPr>
          <a:xfrm>
            <a:off x="4800600" y="1965960"/>
            <a:ext cx="0" cy="429768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4" name="Text 11"/>
          <p:cNvSpPr txBox="1"/>
          <p:nvPr/>
        </p:nvSpPr>
        <p:spPr>
          <a:xfrm>
            <a:off x="5074919" y="1812097"/>
            <a:ext cx="6705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LawSync · 녹음 버튼 한 번, 나머지는 앱 </a:t>
            </a:r>
            <a:r>
              <a:rPr lang="en-US" sz="950" b="1" dirty="0" err="1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안에서</a:t>
            </a:r>
            <a:r>
              <a:rPr lang="en-US" sz="95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950" b="1" dirty="0" err="1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이어집니다</a:t>
            </a:r>
            <a:r>
              <a:rPr lang="en-US" altLang="ko-KR" sz="95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074920" y="2189015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6" name="Text 13"/>
          <p:cNvSpPr txBox="1"/>
          <p:nvPr/>
        </p:nvSpPr>
        <p:spPr>
          <a:xfrm>
            <a:off x="5074920" y="218901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</a:t>
            </a:r>
            <a:endParaRPr lang="en-US" sz="1000" dirty="0"/>
          </a:p>
        </p:txBody>
      </p:sp>
      <p:sp>
        <p:nvSpPr>
          <p:cNvPr id="17" name="Text 14"/>
          <p:cNvSpPr txBox="1"/>
          <p:nvPr/>
        </p:nvSpPr>
        <p:spPr>
          <a:xfrm>
            <a:off x="5440680" y="2189015"/>
            <a:ext cx="14605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녹음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5038128" y="2563703"/>
            <a:ext cx="1299982" cy="2725344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19" name="Image 1" descr="/home/claude/round_light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2600495"/>
            <a:ext cx="1226398" cy="265176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4983480" y="5343695"/>
            <a:ext cx="14092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실시간으로 받아 적힘</a:t>
            </a:r>
            <a:endParaRPr lang="en-US" sz="850" dirty="0"/>
          </a:p>
        </p:txBody>
      </p:sp>
      <p:sp>
        <p:nvSpPr>
          <p:cNvPr id="21" name="Shape 17"/>
          <p:cNvSpPr/>
          <p:nvPr/>
        </p:nvSpPr>
        <p:spPr>
          <a:xfrm>
            <a:off x="6374470" y="3926375"/>
            <a:ext cx="453597" cy="0"/>
          </a:xfrm>
          <a:prstGeom prst="line">
            <a:avLst/>
          </a:prstGeom>
          <a:noFill/>
          <a:ln w="22225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/>
          </a:p>
        </p:txBody>
      </p:sp>
      <p:sp>
        <p:nvSpPr>
          <p:cNvPr id="22" name="Shape 18"/>
          <p:cNvSpPr/>
          <p:nvPr/>
        </p:nvSpPr>
        <p:spPr>
          <a:xfrm>
            <a:off x="6901219" y="2189015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23" name="Text 19"/>
          <p:cNvSpPr txBox="1"/>
          <p:nvPr/>
        </p:nvSpPr>
        <p:spPr>
          <a:xfrm>
            <a:off x="6901219" y="218901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</a:t>
            </a:r>
            <a:endParaRPr lang="en-US" sz="1000" dirty="0"/>
          </a:p>
        </p:txBody>
      </p:sp>
      <p:sp>
        <p:nvSpPr>
          <p:cNvPr id="24" name="Text 20"/>
          <p:cNvSpPr txBox="1"/>
          <p:nvPr/>
        </p:nvSpPr>
        <p:spPr>
          <a:xfrm>
            <a:off x="7266979" y="2189015"/>
            <a:ext cx="14605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AI 요약</a:t>
            </a:r>
            <a:endParaRPr lang="en-US" sz="1150" dirty="0"/>
          </a:p>
        </p:txBody>
      </p:sp>
      <p:sp>
        <p:nvSpPr>
          <p:cNvPr id="25" name="Shape 21"/>
          <p:cNvSpPr/>
          <p:nvPr/>
        </p:nvSpPr>
        <p:spPr>
          <a:xfrm>
            <a:off x="6864427" y="2563703"/>
            <a:ext cx="1299982" cy="2725344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26" name="Image 2" descr="/home/claude/round_light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1219" y="2600495"/>
            <a:ext cx="1226398" cy="265176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809779" y="5343695"/>
            <a:ext cx="14092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쟁점·리스크·후속 조치</a:t>
            </a:r>
            <a:endParaRPr lang="en-US" sz="850" dirty="0"/>
          </a:p>
        </p:txBody>
      </p:sp>
      <p:sp>
        <p:nvSpPr>
          <p:cNvPr id="28" name="Shape 23"/>
          <p:cNvSpPr/>
          <p:nvPr/>
        </p:nvSpPr>
        <p:spPr>
          <a:xfrm>
            <a:off x="8200769" y="3926375"/>
            <a:ext cx="453597" cy="0"/>
          </a:xfrm>
          <a:prstGeom prst="line">
            <a:avLst/>
          </a:prstGeom>
          <a:noFill/>
          <a:ln w="22225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/>
          </a:p>
        </p:txBody>
      </p:sp>
      <p:sp>
        <p:nvSpPr>
          <p:cNvPr id="29" name="Shape 24"/>
          <p:cNvSpPr/>
          <p:nvPr/>
        </p:nvSpPr>
        <p:spPr>
          <a:xfrm>
            <a:off x="8727518" y="2189015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30" name="Text 25"/>
          <p:cNvSpPr txBox="1"/>
          <p:nvPr/>
        </p:nvSpPr>
        <p:spPr>
          <a:xfrm>
            <a:off x="8727518" y="218901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3</a:t>
            </a:r>
            <a:endParaRPr lang="en-US" sz="1000" dirty="0"/>
          </a:p>
        </p:txBody>
      </p:sp>
      <p:sp>
        <p:nvSpPr>
          <p:cNvPr id="31" name="Text 26"/>
          <p:cNvSpPr txBox="1"/>
          <p:nvPr/>
        </p:nvSpPr>
        <p:spPr>
          <a:xfrm>
            <a:off x="9093278" y="2189015"/>
            <a:ext cx="14605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사건에 저장</a:t>
            </a:r>
            <a:endParaRPr lang="en-US" sz="1150" dirty="0"/>
          </a:p>
        </p:txBody>
      </p:sp>
      <p:sp>
        <p:nvSpPr>
          <p:cNvPr id="32" name="Shape 27"/>
          <p:cNvSpPr/>
          <p:nvPr/>
        </p:nvSpPr>
        <p:spPr>
          <a:xfrm>
            <a:off x="8690726" y="2563703"/>
            <a:ext cx="1299982" cy="2725344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33" name="Image 3" descr="/home/claude/round_light_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7518" y="2600495"/>
            <a:ext cx="1226398" cy="2651760"/>
          </a:xfrm>
          <a:prstGeom prst="rect">
            <a:avLst/>
          </a:prstGeom>
        </p:spPr>
      </p:pic>
      <p:sp>
        <p:nvSpPr>
          <p:cNvPr id="34" name="Text 28"/>
          <p:cNvSpPr txBox="1"/>
          <p:nvPr/>
        </p:nvSpPr>
        <p:spPr>
          <a:xfrm>
            <a:off x="8636078" y="5343695"/>
            <a:ext cx="14092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 타임라인</a:t>
            </a:r>
            <a:endParaRPr lang="en-US" sz="850" dirty="0"/>
          </a:p>
        </p:txBody>
      </p:sp>
      <p:sp>
        <p:nvSpPr>
          <p:cNvPr id="35" name="Shape 29"/>
          <p:cNvSpPr/>
          <p:nvPr/>
        </p:nvSpPr>
        <p:spPr>
          <a:xfrm>
            <a:off x="10027068" y="3926375"/>
            <a:ext cx="453597" cy="0"/>
          </a:xfrm>
          <a:prstGeom prst="line">
            <a:avLst/>
          </a:prstGeom>
          <a:noFill/>
          <a:ln w="22225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/>
          </a:p>
        </p:txBody>
      </p:sp>
      <p:sp>
        <p:nvSpPr>
          <p:cNvPr id="36" name="Shape 30"/>
          <p:cNvSpPr/>
          <p:nvPr/>
        </p:nvSpPr>
        <p:spPr>
          <a:xfrm>
            <a:off x="10553817" y="2189015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37" name="Text 31"/>
          <p:cNvSpPr txBox="1"/>
          <p:nvPr/>
        </p:nvSpPr>
        <p:spPr>
          <a:xfrm>
            <a:off x="10553817" y="218901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4</a:t>
            </a:r>
            <a:endParaRPr lang="en-US" sz="1000" dirty="0"/>
          </a:p>
        </p:txBody>
      </p:sp>
      <p:sp>
        <p:nvSpPr>
          <p:cNvPr id="38" name="Text 32"/>
          <p:cNvSpPr txBox="1"/>
          <p:nvPr/>
        </p:nvSpPr>
        <p:spPr>
          <a:xfrm>
            <a:off x="10919577" y="2189015"/>
            <a:ext cx="14605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의뢰인 전달</a:t>
            </a:r>
            <a:endParaRPr lang="en-US" sz="1150" dirty="0"/>
          </a:p>
        </p:txBody>
      </p:sp>
      <p:sp>
        <p:nvSpPr>
          <p:cNvPr id="39" name="Shape 33"/>
          <p:cNvSpPr/>
          <p:nvPr/>
        </p:nvSpPr>
        <p:spPr>
          <a:xfrm>
            <a:off x="10517025" y="2563703"/>
            <a:ext cx="1299982" cy="2725344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40" name="Image 4" descr="/home/claude/round_light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3817" y="2600495"/>
            <a:ext cx="1226398" cy="2651760"/>
          </a:xfrm>
          <a:prstGeom prst="rect">
            <a:avLst/>
          </a:prstGeom>
        </p:spPr>
      </p:pic>
      <p:sp>
        <p:nvSpPr>
          <p:cNvPr id="41" name="Text 34"/>
          <p:cNvSpPr txBox="1"/>
          <p:nvPr/>
        </p:nvSpPr>
        <p:spPr>
          <a:xfrm>
            <a:off x="10462377" y="5343695"/>
            <a:ext cx="14092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채팅에 요약 공유</a:t>
            </a:r>
            <a:endParaRPr lang="en-US" sz="850" dirty="0"/>
          </a:p>
        </p:txBody>
      </p:sp>
      <p:sp>
        <p:nvSpPr>
          <p:cNvPr id="42" name="Shape 35"/>
          <p:cNvSpPr/>
          <p:nvPr/>
        </p:nvSpPr>
        <p:spPr>
          <a:xfrm>
            <a:off x="5074920" y="5760720"/>
            <a:ext cx="6705295" cy="457200"/>
          </a:xfrm>
          <a:prstGeom prst="roundRect">
            <a:avLst>
              <a:gd name="adj" fmla="val 12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43" name="Text 36"/>
          <p:cNvSpPr txBox="1"/>
          <p:nvPr/>
        </p:nvSpPr>
        <p:spPr>
          <a:xfrm>
            <a:off x="5212080" y="5760720"/>
            <a:ext cx="6430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사람이 하는 일은 1번(녹음)과 확인뿐  ·  2~4번은 자동  ·  이후 보안 포털 반영, 상태 알림 문자, 후속 조치 체크리스트까지 자동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범용 AI와 다른 점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6-2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5156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챗GPT나</a:t>
            </a:r>
            <a:r>
              <a:rPr lang="en-US" sz="20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</a:t>
            </a:r>
            <a:r>
              <a:rPr lang="en-US" sz="20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클로드</a:t>
            </a:r>
            <a:r>
              <a:rPr lang="en-US" altLang="ko-KR" sz="20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, </a:t>
            </a:r>
            <a:r>
              <a:rPr lang="ko-KR" altLang="en-US" sz="20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제미나이</a:t>
            </a:r>
            <a:r>
              <a:rPr lang="en-US" sz="20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에</a:t>
            </a:r>
            <a:r>
              <a:rPr lang="en-US" sz="20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녹음을 넣는 것과는 </a:t>
            </a:r>
            <a:r>
              <a:rPr lang="en-US" sz="20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이렇게</a:t>
            </a: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0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다릅니다</a:t>
            </a:r>
            <a:r>
              <a:rPr lang="en-US" altLang="ko-KR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11480" y="1426464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범용 AI도 요약은 합니다. </a:t>
            </a:r>
            <a:r>
              <a:rPr lang="ko-KR" alt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그러나 </a:t>
            </a:r>
            <a:r>
              <a:rPr lang="en-US" sz="11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녹음을</a:t>
            </a: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글로 바꾸고, 붙여넣고, 결과를 다시 옮기고, 의뢰인에게 따로 보내는 일이 LawSync에는 없습니다.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11480" y="1874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범용 AI 챗봇에 넣을 때 · 7단계, 매번 반복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11480" y="2167128"/>
            <a:ext cx="1298448" cy="384048"/>
          </a:xfrm>
          <a:prstGeom prst="roundRect">
            <a:avLst>
              <a:gd name="adj" fmla="val 14286"/>
            </a:avLst>
          </a:prstGeom>
          <a:solidFill>
            <a:srgbClr val="111111"/>
          </a:solidFill>
          <a:ln w="9525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13" name="Text 11"/>
          <p:cNvSpPr txBox="1"/>
          <p:nvPr/>
        </p:nvSpPr>
        <p:spPr>
          <a:xfrm>
            <a:off x="411480" y="216712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녹음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746504" y="2359152"/>
            <a:ext cx="306781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15" name="Shape 13"/>
          <p:cNvSpPr/>
          <p:nvPr/>
        </p:nvSpPr>
        <p:spPr>
          <a:xfrm>
            <a:off x="2089861" y="2167128"/>
            <a:ext cx="12984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16" name="Text 14"/>
          <p:cNvSpPr txBox="1"/>
          <p:nvPr/>
        </p:nvSpPr>
        <p:spPr>
          <a:xfrm>
            <a:off x="2089861" y="216712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글로 변환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4885" y="2359152"/>
            <a:ext cx="306781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18" name="Shape 16"/>
          <p:cNvSpPr/>
          <p:nvPr/>
        </p:nvSpPr>
        <p:spPr>
          <a:xfrm>
            <a:off x="3768242" y="2167128"/>
            <a:ext cx="12984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19" name="Text 17"/>
          <p:cNvSpPr txBox="1"/>
          <p:nvPr/>
        </p:nvSpPr>
        <p:spPr>
          <a:xfrm>
            <a:off x="3768242" y="216712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붙여넣기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103266" y="2359152"/>
            <a:ext cx="306781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21" name="Shape 19"/>
          <p:cNvSpPr/>
          <p:nvPr/>
        </p:nvSpPr>
        <p:spPr>
          <a:xfrm>
            <a:off x="5446624" y="2167128"/>
            <a:ext cx="12984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22" name="Text 20"/>
          <p:cNvSpPr txBox="1"/>
          <p:nvPr/>
        </p:nvSpPr>
        <p:spPr>
          <a:xfrm>
            <a:off x="5446624" y="216712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프롬프트 작성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781648" y="2359152"/>
            <a:ext cx="306781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24" name="Shape 22"/>
          <p:cNvSpPr/>
          <p:nvPr/>
        </p:nvSpPr>
        <p:spPr>
          <a:xfrm>
            <a:off x="7125005" y="2167128"/>
            <a:ext cx="12984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25" name="Text 23"/>
          <p:cNvSpPr txBox="1"/>
          <p:nvPr/>
        </p:nvSpPr>
        <p:spPr>
          <a:xfrm>
            <a:off x="7125005" y="216712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결과 복사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8460029" y="2359152"/>
            <a:ext cx="306781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27" name="Shape 25"/>
          <p:cNvSpPr/>
          <p:nvPr/>
        </p:nvSpPr>
        <p:spPr>
          <a:xfrm>
            <a:off x="8803386" y="2167128"/>
            <a:ext cx="12984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28" name="Text 26"/>
          <p:cNvSpPr txBox="1"/>
          <p:nvPr/>
        </p:nvSpPr>
        <p:spPr>
          <a:xfrm>
            <a:off x="8803386" y="216712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다시 정리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10138410" y="2359152"/>
            <a:ext cx="306781" cy="0"/>
          </a:xfrm>
          <a:prstGeom prst="line">
            <a:avLst/>
          </a:prstGeom>
          <a:noFill/>
          <a:ln w="12700">
            <a:solidFill>
              <a:srgbClr val="9A9A9E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30" name="Shape 28"/>
          <p:cNvSpPr/>
          <p:nvPr/>
        </p:nvSpPr>
        <p:spPr>
          <a:xfrm>
            <a:off x="10481767" y="2167128"/>
            <a:ext cx="12984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31" name="Text 29"/>
          <p:cNvSpPr txBox="1"/>
          <p:nvPr/>
        </p:nvSpPr>
        <p:spPr>
          <a:xfrm>
            <a:off x="10481767" y="216712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의뢰인에게 따로 전달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411480" y="2587752"/>
            <a:ext cx="113687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흰 상자 여섯 개가 모두 사람이 직접 하는 일입니다. 결과는 대화창에 남고, 사건과 연결되지 않고, 다음 상담에서 처음부터 다시 합니다.</a:t>
            </a:r>
            <a:endParaRPr lang="en-US" sz="1000" dirty="0"/>
          </a:p>
        </p:txBody>
      </p:sp>
      <p:sp>
        <p:nvSpPr>
          <p:cNvPr id="33" name="Text 31"/>
          <p:cNvSpPr txBox="1"/>
          <p:nvPr/>
        </p:nvSpPr>
        <p:spPr>
          <a:xfrm>
            <a:off x="411480" y="2926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LawSync · 2단계, 한 번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11480" y="3218688"/>
            <a:ext cx="1298448" cy="384048"/>
          </a:xfrm>
          <a:prstGeom prst="roundRect">
            <a:avLst>
              <a:gd name="adj" fmla="val 14286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35" name="Text 33"/>
          <p:cNvSpPr txBox="1"/>
          <p:nvPr/>
        </p:nvSpPr>
        <p:spPr>
          <a:xfrm>
            <a:off x="411480" y="321868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녹음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2089861" y="3218688"/>
            <a:ext cx="1298448" cy="384048"/>
          </a:xfrm>
          <a:prstGeom prst="roundRect">
            <a:avLst>
              <a:gd name="adj" fmla="val 14286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37" name="Text 35"/>
          <p:cNvSpPr txBox="1"/>
          <p:nvPr/>
        </p:nvSpPr>
        <p:spPr>
          <a:xfrm>
            <a:off x="2089861" y="321868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확인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1746504" y="3410712"/>
            <a:ext cx="306781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39" name="Shape 37"/>
          <p:cNvSpPr/>
          <p:nvPr/>
        </p:nvSpPr>
        <p:spPr>
          <a:xfrm>
            <a:off x="3768242" y="3218688"/>
            <a:ext cx="8011973" cy="384048"/>
          </a:xfrm>
          <a:prstGeom prst="roundRect">
            <a:avLst>
              <a:gd name="adj" fmla="val 14286"/>
            </a:avLst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40" name="Text 38"/>
          <p:cNvSpPr txBox="1"/>
          <p:nvPr/>
        </p:nvSpPr>
        <p:spPr>
          <a:xfrm>
            <a:off x="3905402" y="3218688"/>
            <a:ext cx="773765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받아 적기 · 화자 구분 · 회의록 · 쟁점과 리스크 · 후속 조치 · 사건 타임라인 저장 · 의뢰인 채팅 공유 · 포털 반영 · 알림 문자  →  모두 자동</a:t>
            </a:r>
            <a:endParaRPr lang="en-US" sz="1000" dirty="0"/>
          </a:p>
        </p:txBody>
      </p:sp>
      <p:sp>
        <p:nvSpPr>
          <p:cNvPr id="41" name="Text 39"/>
          <p:cNvSpPr txBox="1"/>
          <p:nvPr/>
        </p:nvSpPr>
        <p:spPr>
          <a:xfrm>
            <a:off x="411480" y="3840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항목별로 보면</a:t>
            </a:r>
            <a:endParaRPr lang="en-US" sz="95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428301"/>
              </p:ext>
            </p:extLst>
          </p:nvPr>
        </p:nvGraphicFramePr>
        <p:xfrm>
          <a:off x="411480" y="4160520"/>
          <a:ext cx="8503920" cy="1953768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구분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범용 AI 챗봇(챗GPT, 클로드 등)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LawSync</a:t>
                      </a:r>
                      <a:endParaRPr lang="en-US" sz="1000" b="1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입력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녹음을 글로 바꿔서 붙여넣어야 합니다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녹음 버튼 하나, 파일 업로드도 됩니다</a:t>
                      </a:r>
                      <a:endParaRPr lang="en-US" sz="1000" b="1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화자 구분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누가 한 말인지 직접 표시해야 합니다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변호사·의뢰인·대리인 발언이 자동으로 나뉩니다</a:t>
                      </a:r>
                      <a:endParaRPr lang="en-US" sz="1000" b="1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결과 형식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프롬프트에 따라 매번 다릅니다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회의 개요·핵심 논의·쟁점·리스크·후속 조치, 항상 같은 구조</a:t>
                      </a:r>
                      <a:endParaRPr lang="en-US" sz="1000" b="1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저장과 연결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대화창에 남고 사건과 연결되지 않습니다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의뢰인별 사건 타임라인에 자동으로 쌓입니다</a:t>
                      </a:r>
                      <a:endParaRPr lang="en-US" sz="1000" b="1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후속 조치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텍스트로만 나옵니다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담당자별 체크리스트로 만들어져 완료를 추적합니다</a:t>
                      </a:r>
                      <a:endParaRPr lang="en-US" sz="1000" b="1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의뢰인 전달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복사해서 전화·문자·메일로 따로 보냅니다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채팅 공유, 보안 포털, 상태 알림 문자가 자동으로 나갑니다</a:t>
                      </a:r>
                      <a:endParaRPr lang="en-US" sz="1000" b="1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보안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의뢰인 정보를 범용 서비스에 붙여넣게 됩니다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암호화 저장, 담당자 권한 통제, 업무 전용 환경</a:t>
                      </a:r>
                      <a:endParaRPr lang="en-US" sz="1000" b="1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3" name="Shape 40"/>
          <p:cNvSpPr/>
          <p:nvPr/>
        </p:nvSpPr>
        <p:spPr>
          <a:xfrm>
            <a:off x="9189720" y="4160520"/>
            <a:ext cx="2590495" cy="1975104"/>
          </a:xfrm>
          <a:prstGeom prst="roundRect">
            <a:avLst>
              <a:gd name="adj" fmla="val 463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44" name="Text 41"/>
          <p:cNvSpPr txBox="1"/>
          <p:nvPr/>
        </p:nvSpPr>
        <p:spPr>
          <a:xfrm>
            <a:off x="9415119" y="4384548"/>
            <a:ext cx="21332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챗봇은 </a:t>
            </a:r>
            <a:r>
              <a:rPr lang="en-US" sz="1250" dirty="0" err="1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답을</a:t>
            </a:r>
            <a:r>
              <a:rPr lang="en-US" sz="125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250" dirty="0" err="1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주고</a:t>
            </a:r>
            <a:r>
              <a:rPr lang="ko-KR" altLang="en-US" sz="125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250" dirty="0" err="1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끝나지만</a:t>
            </a:r>
            <a:r>
              <a:rPr lang="en-US" sz="125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,</a:t>
            </a:r>
            <a:endParaRPr lang="en-US" sz="1250" dirty="0"/>
          </a:p>
        </p:txBody>
      </p:sp>
      <p:sp>
        <p:nvSpPr>
          <p:cNvPr id="45" name="Text 42"/>
          <p:cNvSpPr txBox="1"/>
          <p:nvPr/>
        </p:nvSpPr>
        <p:spPr>
          <a:xfrm>
            <a:off x="9409489" y="4700842"/>
            <a:ext cx="21332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LawSync는 그 답이</a:t>
            </a: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사건 안에 쌓이고</a:t>
            </a: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의뢰인에게 흘러갑니다.</a:t>
            </a:r>
            <a:endParaRPr lang="en-US" sz="1400" dirty="0"/>
          </a:p>
        </p:txBody>
      </p:sp>
      <p:sp>
        <p:nvSpPr>
          <p:cNvPr id="46" name="Text 43"/>
          <p:cNvSpPr txBox="1"/>
          <p:nvPr/>
        </p:nvSpPr>
        <p:spPr>
          <a:xfrm>
            <a:off x="9415119" y="5591556"/>
            <a:ext cx="2133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80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 AI라도 사건 관리, 의뢰인 소통, </a:t>
            </a:r>
            <a:br>
              <a:rPr lang="en-US" sz="80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800" dirty="0" err="1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보안</a:t>
            </a:r>
            <a:r>
              <a:rPr lang="en-US" sz="80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환경이 붙어야 업무 도구가 됩니다.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LawSync로 바뀌는 것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515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녹음 </a:t>
            </a:r>
            <a:r>
              <a:rPr lang="en-US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한 번</a:t>
            </a:r>
            <a:r>
              <a:rPr lang="en-US" sz="24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이면, </a:t>
            </a:r>
            <a:r>
              <a:rPr lang="en-US" sz="2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이렇게</a:t>
            </a:r>
            <a:r>
              <a:rPr lang="en-US" sz="2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4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바뀝니다</a:t>
            </a:r>
            <a:r>
              <a:rPr lang="en-US" altLang="ko-KR" sz="24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.</a:t>
            </a:r>
            <a:endParaRPr lang="en-US" sz="2400" b="1" dirty="0"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11480" y="1527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다시 듣고 쓰고 따로 답하던 일이 AI가 만든 결과를 확인하는 일로 바뀝니다. 왼쪽이 지금, 오른쪽이 LawSync를 쓰고 난 뒤입니다.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11480" y="192024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지금까지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4114800" y="192024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LawSync를 쓰면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11480" y="2240280"/>
            <a:ext cx="3063240" cy="576072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14" name="Text 12"/>
          <p:cNvSpPr txBox="1"/>
          <p:nvPr/>
        </p:nvSpPr>
        <p:spPr>
          <a:xfrm>
            <a:off x="576072" y="2313432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회의록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" y="25146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녹음을 처음부터 다시 듣고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직접</a:t>
            </a: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씁니다</a:t>
            </a:r>
            <a:r>
              <a:rPr lang="en-US" altLang="ko-KR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84448" y="2528316"/>
            <a:ext cx="420624" cy="0"/>
          </a:xfrm>
          <a:prstGeom prst="line">
            <a:avLst/>
          </a:prstGeom>
          <a:noFill/>
          <a:ln w="2540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17" name="Shape 15"/>
          <p:cNvSpPr/>
          <p:nvPr/>
        </p:nvSpPr>
        <p:spPr>
          <a:xfrm>
            <a:off x="4114800" y="2240280"/>
            <a:ext cx="3429000" cy="576072"/>
          </a:xfrm>
          <a:prstGeom prst="roundRect">
            <a:avLst>
              <a:gd name="adj" fmla="val 9524"/>
            </a:avLst>
          </a:prstGeom>
          <a:solidFill>
            <a:srgbClr val="111111"/>
          </a:solidFill>
          <a:ln/>
        </p:spPr>
        <p:txBody>
          <a:bodyPr/>
          <a:lstStyle/>
          <a:p>
            <a:pPr algn="ctr"/>
            <a:endParaRPr lang="en-KR" sz="2000"/>
          </a:p>
        </p:txBody>
      </p:sp>
      <p:sp>
        <p:nvSpPr>
          <p:cNvPr id="18" name="Text 16"/>
          <p:cNvSpPr txBox="1"/>
          <p:nvPr/>
        </p:nvSpPr>
        <p:spPr>
          <a:xfrm>
            <a:off x="4279392" y="2313432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회의록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4279392" y="251460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받아 적기·화자 구분·요약이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자동으로</a:t>
            </a: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나옵니다</a:t>
            </a:r>
            <a:r>
              <a:rPr lang="en-US" altLang="ko-KR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11480" y="2889504"/>
            <a:ext cx="3063240" cy="576072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21" name="Text 19"/>
          <p:cNvSpPr txBox="1"/>
          <p:nvPr/>
        </p:nvSpPr>
        <p:spPr>
          <a:xfrm>
            <a:off x="576072" y="2962656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쟁점·리스크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576072" y="3163824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긴 대화에서 손으로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골라내다</a:t>
            </a: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놓칩니다</a:t>
            </a:r>
            <a:r>
              <a:rPr lang="en-US" altLang="ko-KR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584448" y="3177540"/>
            <a:ext cx="420624" cy="0"/>
          </a:xfrm>
          <a:prstGeom prst="line">
            <a:avLst/>
          </a:prstGeom>
          <a:noFill/>
          <a:ln w="2540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24" name="Shape 22"/>
          <p:cNvSpPr/>
          <p:nvPr/>
        </p:nvSpPr>
        <p:spPr>
          <a:xfrm>
            <a:off x="4114800" y="2889504"/>
            <a:ext cx="3429000" cy="576072"/>
          </a:xfrm>
          <a:prstGeom prst="roundRect">
            <a:avLst>
              <a:gd name="adj" fmla="val 9524"/>
            </a:avLst>
          </a:prstGeom>
          <a:solidFill>
            <a:srgbClr val="111111"/>
          </a:solidFill>
          <a:ln/>
        </p:spPr>
        <p:txBody>
          <a:bodyPr/>
          <a:lstStyle/>
          <a:p>
            <a:pPr algn="ctr"/>
            <a:endParaRPr lang="en-KR" sz="2000"/>
          </a:p>
        </p:txBody>
      </p:sp>
      <p:sp>
        <p:nvSpPr>
          <p:cNvPr id="25" name="Text 23"/>
          <p:cNvSpPr txBox="1"/>
          <p:nvPr/>
        </p:nvSpPr>
        <p:spPr>
          <a:xfrm>
            <a:off x="4279392" y="2962656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쟁점·리스크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4279392" y="3163824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AI가 쟁점, 리스크, 근거 판례를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골라</a:t>
            </a: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정리합니다</a:t>
            </a:r>
            <a:r>
              <a:rPr lang="en-US" altLang="ko-KR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11480" y="3538728"/>
            <a:ext cx="3063240" cy="576072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28" name="Text 26"/>
          <p:cNvSpPr txBox="1"/>
          <p:nvPr/>
        </p:nvSpPr>
        <p:spPr>
          <a:xfrm>
            <a:off x="576072" y="3611880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후속 조치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576072" y="381304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메모해 두고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각자</a:t>
            </a: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챙깁니다</a:t>
            </a:r>
            <a:r>
              <a:rPr lang="en-US" altLang="ko-KR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84448" y="3826764"/>
            <a:ext cx="420624" cy="0"/>
          </a:xfrm>
          <a:prstGeom prst="line">
            <a:avLst/>
          </a:prstGeom>
          <a:noFill/>
          <a:ln w="2540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31" name="Shape 29"/>
          <p:cNvSpPr/>
          <p:nvPr/>
        </p:nvSpPr>
        <p:spPr>
          <a:xfrm>
            <a:off x="4114800" y="3538728"/>
            <a:ext cx="3429000" cy="576072"/>
          </a:xfrm>
          <a:prstGeom prst="roundRect">
            <a:avLst>
              <a:gd name="adj" fmla="val 9524"/>
            </a:avLst>
          </a:prstGeom>
          <a:solidFill>
            <a:srgbClr val="111111"/>
          </a:solidFill>
          <a:ln/>
        </p:spPr>
        <p:txBody>
          <a:bodyPr/>
          <a:lstStyle/>
          <a:p>
            <a:pPr algn="ctr"/>
            <a:endParaRPr lang="en-KR" sz="2000"/>
          </a:p>
        </p:txBody>
      </p:sp>
      <p:sp>
        <p:nvSpPr>
          <p:cNvPr id="32" name="Text 30"/>
          <p:cNvSpPr txBox="1"/>
          <p:nvPr/>
        </p:nvSpPr>
        <p:spPr>
          <a:xfrm>
            <a:off x="4279392" y="3611880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후속 조치</a:t>
            </a:r>
            <a:endParaRPr lang="en-US" sz="1000" dirty="0"/>
          </a:p>
        </p:txBody>
      </p:sp>
      <p:sp>
        <p:nvSpPr>
          <p:cNvPr id="33" name="Text 31"/>
          <p:cNvSpPr txBox="1"/>
          <p:nvPr/>
        </p:nvSpPr>
        <p:spPr>
          <a:xfrm>
            <a:off x="4279392" y="381304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담당자별 할 일 목록이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자동으로</a:t>
            </a: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만들어집니다</a:t>
            </a:r>
            <a:r>
              <a:rPr lang="en-US" altLang="ko-KR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11480" y="4187952"/>
            <a:ext cx="3063240" cy="576072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35" name="Text 33"/>
          <p:cNvSpPr txBox="1"/>
          <p:nvPr/>
        </p:nvSpPr>
        <p:spPr>
          <a:xfrm>
            <a:off x="576072" y="4261104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사건 정보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576072" y="446227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문서·일정·메시지가 네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곳에</a:t>
            </a: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흩어집니다</a:t>
            </a:r>
            <a:r>
              <a:rPr lang="en-US" altLang="ko-KR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3584448" y="4475988"/>
            <a:ext cx="420624" cy="0"/>
          </a:xfrm>
          <a:prstGeom prst="line">
            <a:avLst/>
          </a:prstGeom>
          <a:noFill/>
          <a:ln w="2540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38" name="Shape 36"/>
          <p:cNvSpPr/>
          <p:nvPr/>
        </p:nvSpPr>
        <p:spPr>
          <a:xfrm>
            <a:off x="4114800" y="4187952"/>
            <a:ext cx="3429000" cy="576072"/>
          </a:xfrm>
          <a:prstGeom prst="roundRect">
            <a:avLst>
              <a:gd name="adj" fmla="val 9524"/>
            </a:avLst>
          </a:prstGeom>
          <a:solidFill>
            <a:srgbClr val="111111"/>
          </a:solidFill>
          <a:ln/>
        </p:spPr>
        <p:txBody>
          <a:bodyPr/>
          <a:lstStyle/>
          <a:p>
            <a:pPr algn="ctr"/>
            <a:endParaRPr lang="en-KR" sz="2000"/>
          </a:p>
        </p:txBody>
      </p:sp>
      <p:sp>
        <p:nvSpPr>
          <p:cNvPr id="39" name="Text 37"/>
          <p:cNvSpPr txBox="1"/>
          <p:nvPr/>
        </p:nvSpPr>
        <p:spPr>
          <a:xfrm>
            <a:off x="4279392" y="4261104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사건 정보</a:t>
            </a:r>
            <a:endParaRPr lang="en-US" sz="1000" dirty="0"/>
          </a:p>
        </p:txBody>
      </p:sp>
      <p:sp>
        <p:nvSpPr>
          <p:cNvPr id="40" name="Text 38"/>
          <p:cNvSpPr txBox="1"/>
          <p:nvPr/>
        </p:nvSpPr>
        <p:spPr>
          <a:xfrm>
            <a:off x="4279392" y="446227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의뢰인별 타임라인 한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화면에</a:t>
            </a: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모입니다</a:t>
            </a:r>
            <a:r>
              <a:rPr lang="en-US" altLang="ko-KR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411480" y="4837176"/>
            <a:ext cx="3063240" cy="576072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42" name="Text 40"/>
          <p:cNvSpPr txBox="1"/>
          <p:nvPr/>
        </p:nvSpPr>
        <p:spPr>
          <a:xfrm>
            <a:off x="576072" y="4910328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의뢰인 안내</a:t>
            </a:r>
            <a:endParaRPr lang="en-US" sz="1000" dirty="0"/>
          </a:p>
        </p:txBody>
      </p:sp>
      <p:sp>
        <p:nvSpPr>
          <p:cNvPr id="43" name="Text 41"/>
          <p:cNvSpPr txBox="1"/>
          <p:nvPr/>
        </p:nvSpPr>
        <p:spPr>
          <a:xfrm>
            <a:off x="576072" y="5111496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전화와 문자로 같은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설명을</a:t>
            </a:r>
            <a:r>
              <a:rPr lang="en-US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반복합니다</a:t>
            </a:r>
            <a:r>
              <a:rPr lang="en-US" altLang="ko-KR" sz="10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3584448" y="5125212"/>
            <a:ext cx="420624" cy="0"/>
          </a:xfrm>
          <a:prstGeom prst="line">
            <a:avLst/>
          </a:prstGeom>
          <a:noFill/>
          <a:ln w="2540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 sz="2000"/>
          </a:p>
        </p:txBody>
      </p:sp>
      <p:sp>
        <p:nvSpPr>
          <p:cNvPr id="45" name="Shape 43"/>
          <p:cNvSpPr/>
          <p:nvPr/>
        </p:nvSpPr>
        <p:spPr>
          <a:xfrm>
            <a:off x="4114800" y="4837176"/>
            <a:ext cx="3429000" cy="576072"/>
          </a:xfrm>
          <a:prstGeom prst="roundRect">
            <a:avLst>
              <a:gd name="adj" fmla="val 9524"/>
            </a:avLst>
          </a:prstGeom>
          <a:solidFill>
            <a:srgbClr val="111111"/>
          </a:solidFill>
          <a:ln/>
        </p:spPr>
        <p:txBody>
          <a:bodyPr/>
          <a:lstStyle/>
          <a:p>
            <a:pPr algn="ctr"/>
            <a:endParaRPr lang="en-KR" sz="2000"/>
          </a:p>
        </p:txBody>
      </p:sp>
      <p:sp>
        <p:nvSpPr>
          <p:cNvPr id="46" name="Text 44"/>
          <p:cNvSpPr txBox="1"/>
          <p:nvPr/>
        </p:nvSpPr>
        <p:spPr>
          <a:xfrm>
            <a:off x="4279392" y="4910328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의뢰인 안내</a:t>
            </a:r>
            <a:endParaRPr lang="en-US" sz="1000" dirty="0"/>
          </a:p>
        </p:txBody>
      </p:sp>
      <p:sp>
        <p:nvSpPr>
          <p:cNvPr id="47" name="Text 45"/>
          <p:cNvSpPr txBox="1"/>
          <p:nvPr/>
        </p:nvSpPr>
        <p:spPr>
          <a:xfrm>
            <a:off x="4279392" y="5111496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요약 공유, 보안 포털, 상태 알림이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자동으로</a:t>
            </a: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나갑니다</a:t>
            </a:r>
            <a:r>
              <a:rPr lang="en-US" altLang="ko-KR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11480" y="55321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60분 상담 한 건 뒤에 드는 시간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411480" y="5852160"/>
            <a:ext cx="3063240" cy="256032"/>
          </a:xfrm>
          <a:prstGeom prst="rect">
            <a:avLst/>
          </a:prstGeom>
          <a:solidFill>
            <a:srgbClr val="B8B8BC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50" name="Text 48"/>
          <p:cNvSpPr txBox="1"/>
          <p:nvPr/>
        </p:nvSpPr>
        <p:spPr>
          <a:xfrm>
            <a:off x="502920" y="585216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지금 · 2시간 15분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3584448" y="5980176"/>
            <a:ext cx="420624" cy="0"/>
          </a:xfrm>
          <a:prstGeom prst="line">
            <a:avLst/>
          </a:prstGeom>
          <a:noFill/>
          <a:ln w="2540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 sz="3200"/>
          </a:p>
        </p:txBody>
      </p:sp>
      <p:sp>
        <p:nvSpPr>
          <p:cNvPr id="52" name="Shape 50"/>
          <p:cNvSpPr/>
          <p:nvPr/>
        </p:nvSpPr>
        <p:spPr>
          <a:xfrm>
            <a:off x="4114800" y="5852160"/>
            <a:ext cx="377190" cy="25603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KR" sz="3200"/>
          </a:p>
        </p:txBody>
      </p:sp>
      <p:sp>
        <p:nvSpPr>
          <p:cNvPr id="53" name="Text 51"/>
          <p:cNvSpPr txBox="1"/>
          <p:nvPr/>
        </p:nvSpPr>
        <p:spPr>
          <a:xfrm>
            <a:off x="4583430" y="585216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LawSync · 약 15분, 확인만 </a:t>
            </a:r>
            <a:r>
              <a:rPr lang="en-US" sz="1200" b="1" dirty="0" err="1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하면</a:t>
            </a:r>
            <a:r>
              <a:rPr lang="en-US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200" b="1" dirty="0" err="1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됩니다</a:t>
            </a:r>
            <a:r>
              <a:rPr lang="en-US" altLang="ko-KR" sz="1200" b="1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200" dirty="0"/>
          </a:p>
        </p:txBody>
      </p:sp>
      <p:sp>
        <p:nvSpPr>
          <p:cNvPr id="54" name="Text 52"/>
          <p:cNvSpPr txBox="1"/>
          <p:nvPr/>
        </p:nvSpPr>
        <p:spPr>
          <a:xfrm>
            <a:off x="6932308" y="18242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요약 · 쟁점과 후속 조치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7875776" y="2103299"/>
            <a:ext cx="1770665" cy="3712106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56" name="Image 0" descr="/home/claude/round_light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5889" y="2153412"/>
            <a:ext cx="1670439" cy="3611880"/>
          </a:xfrm>
          <a:prstGeom prst="rect">
            <a:avLst/>
          </a:prstGeom>
        </p:spPr>
      </p:pic>
      <p:sp>
        <p:nvSpPr>
          <p:cNvPr id="57" name="Text 54"/>
          <p:cNvSpPr txBox="1"/>
          <p:nvPr/>
        </p:nvSpPr>
        <p:spPr>
          <a:xfrm>
            <a:off x="9086805" y="18242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 타임라인</a:t>
            </a:r>
            <a:endParaRPr lang="en-US" sz="900" dirty="0"/>
          </a:p>
        </p:txBody>
      </p:sp>
      <p:sp>
        <p:nvSpPr>
          <p:cNvPr id="58" name="Shape 55"/>
          <p:cNvSpPr/>
          <p:nvPr/>
        </p:nvSpPr>
        <p:spPr>
          <a:xfrm>
            <a:off x="10030272" y="2103299"/>
            <a:ext cx="1770665" cy="3712106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59" name="Image 1" descr="/home/claude/round_light_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385" y="2153412"/>
            <a:ext cx="1670439" cy="3611880"/>
          </a:xfrm>
          <a:prstGeom prst="rect">
            <a:avLst/>
          </a:prstGeom>
        </p:spPr>
      </p:pic>
      <p:sp>
        <p:nvSpPr>
          <p:cNvPr id="60" name="Text 56"/>
          <p:cNvSpPr txBox="1"/>
          <p:nvPr/>
        </p:nvSpPr>
        <p:spPr>
          <a:xfrm>
            <a:off x="7880169" y="5856732"/>
            <a:ext cx="39163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85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녹음이 끝나면 위 두 화면이 자동으로 채워집니다. 확인하고, 필요한 곳만 고치면 됩니다.</a:t>
            </a:r>
            <a:endParaRPr lang="en-US" sz="85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166C488-7BF0-5BC2-113F-5C1E47C1A289}"/>
              </a:ext>
            </a:extLst>
          </p:cNvPr>
          <p:cNvSpPr/>
          <p:nvPr/>
        </p:nvSpPr>
        <p:spPr>
          <a:xfrm>
            <a:off x="7875775" y="2411317"/>
            <a:ext cx="1770665" cy="184978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04137FD-4ED9-2EFB-D7BB-81E9EEAF408E}"/>
              </a:ext>
            </a:extLst>
          </p:cNvPr>
          <p:cNvSpPr/>
          <p:nvPr/>
        </p:nvSpPr>
        <p:spPr>
          <a:xfrm>
            <a:off x="10030271" y="3686905"/>
            <a:ext cx="1770665" cy="184978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제품 상세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 txBox="1"/>
          <p:nvPr/>
        </p:nvSpPr>
        <p:spPr>
          <a:xfrm>
            <a:off x="411480" y="173736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0" dirty="0">
                <a:solidFill>
                  <a:srgbClr val="3A3A3C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02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329184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제품 상세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429768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실제 화면과 함께 기능을 하나씩 살펴봅니다. </a:t>
            </a:r>
            <a:b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250" dirty="0" err="1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기능</a:t>
            </a:r>
            <a: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구성, 기능 상세 다섯 가지, 화면 구성, 다크 모드와 라이트 모드 순서입니다.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6439593" y="11899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요약과 후속 조치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170132" y="1468846"/>
            <a:ext cx="2196522" cy="4604891"/>
          </a:xfrm>
          <a:prstGeom prst="roundRect">
            <a:avLst>
              <a:gd name="adj" fmla="val 13899"/>
            </a:avLst>
          </a:prstGeom>
          <a:solidFill>
            <a:srgbClr val="0A0A0A"/>
          </a:solidFill>
          <a:ln w="9525">
            <a:solidFill>
              <a:srgbClr val="2C2C2E"/>
            </a:solidFill>
            <a:prstDash val="solid"/>
          </a:ln>
          <a:effectLst>
            <a:outerShdw blurRad="203200" dist="889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14" name="Image 0" descr="/home/claude/round_dark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298" y="1531012"/>
            <a:ext cx="2072190" cy="4480560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8869680" y="1189276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 프로필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9600219" y="1456294"/>
            <a:ext cx="2196522" cy="4604891"/>
          </a:xfrm>
          <a:prstGeom prst="roundRect">
            <a:avLst>
              <a:gd name="adj" fmla="val 13899"/>
            </a:avLst>
          </a:prstGeom>
          <a:solidFill>
            <a:srgbClr val="0A0A0A"/>
          </a:solidFill>
          <a:ln w="9525">
            <a:solidFill>
              <a:srgbClr val="2C2C2E"/>
            </a:solidFill>
            <a:prstDash val="solid"/>
          </a:ln>
          <a:effectLst>
            <a:outerShdw blurRad="203200" dist="889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17" name="Image 1" descr="/home/claude/round_dark_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385" y="1518460"/>
            <a:ext cx="2072190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작동 방식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42065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988235"/>
            <a:ext cx="706897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녹음</a:t>
            </a:r>
            <a:r>
              <a:rPr lang="en-US" sz="22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에서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안내</a:t>
            </a:r>
            <a:r>
              <a:rPr lang="en-US" sz="22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까지</a:t>
            </a:r>
            <a:r>
              <a:rPr lang="en-US" sz="22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,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실제</a:t>
            </a:r>
            <a:r>
              <a:rPr lang="en-US" sz="22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</a:t>
            </a:r>
            <a:r>
              <a:rPr lang="en-US" sz="22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화면</a:t>
            </a:r>
            <a:r>
              <a:rPr lang="ko-KR" altLang="en-US" sz="22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에서는</a:t>
            </a:r>
            <a:r>
              <a:rPr lang="en-US" sz="22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이렇게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진행됩니다</a:t>
            </a:r>
            <a:r>
              <a:rPr lang="en-US" altLang="ko-KR" sz="22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.</a:t>
            </a:r>
            <a:endParaRPr lang="en-US" sz="2200" b="1" dirty="0"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11480" y="1358224"/>
            <a:ext cx="694778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각 단계에서 사용자가 보는 화면 그대로입니다. 녹음 버튼을 누르는 것 말고는 직접 할 일이 거의 없습니다.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1120140" y="1713918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 txBox="1"/>
          <p:nvPr/>
        </p:nvSpPr>
        <p:spPr>
          <a:xfrm>
            <a:off x="1120140" y="1713918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1단계 · 녹음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1088056" y="2080763"/>
            <a:ext cx="1399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실시간 회의 기록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991894" y="2372624"/>
            <a:ext cx="1591357" cy="3336197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15" name="Image 0" descr="/home/claude/round_light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33" y="2417662"/>
            <a:ext cx="1501281" cy="324612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470099" y="5797804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상담이나 미팅을 녹음하면 그 자리에서 받아 적히고, </a:t>
            </a:r>
            <a:b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9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화자가</a:t>
            </a:r>
            <a: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나뉘고, 핵심 단어가 표시됩니다. 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2990009" y="4017862"/>
            <a:ext cx="329184" cy="0"/>
          </a:xfrm>
          <a:prstGeom prst="line">
            <a:avLst/>
          </a:prstGeom>
          <a:noFill/>
          <a:ln w="2540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/>
          </a:p>
        </p:txBody>
      </p:sp>
      <p:sp>
        <p:nvSpPr>
          <p:cNvPr id="18" name="Shape 15"/>
          <p:cNvSpPr/>
          <p:nvPr/>
        </p:nvSpPr>
        <p:spPr>
          <a:xfrm>
            <a:off x="3993752" y="1713918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9" name="Text 16"/>
          <p:cNvSpPr txBox="1"/>
          <p:nvPr/>
        </p:nvSpPr>
        <p:spPr>
          <a:xfrm>
            <a:off x="3993752" y="1713918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2단계 · AI 분석</a:t>
            </a:r>
            <a:endParaRPr lang="en-US" sz="950" dirty="0"/>
          </a:p>
        </p:txBody>
      </p:sp>
      <p:sp>
        <p:nvSpPr>
          <p:cNvPr id="20" name="Text 17"/>
          <p:cNvSpPr txBox="1"/>
          <p:nvPr/>
        </p:nvSpPr>
        <p:spPr>
          <a:xfrm>
            <a:off x="3972988" y="2079249"/>
            <a:ext cx="1399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분석 요약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853966" y="2372624"/>
            <a:ext cx="1591357" cy="3336197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22" name="Image 1" descr="/home/claude/round_light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9005" y="2417662"/>
            <a:ext cx="1501281" cy="3246120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3355768" y="5808859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회의 개요, 핵심 논의사항, 쟁점과 리스크, </a:t>
            </a:r>
            <a:r>
              <a:rPr lang="en-US" sz="9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판례가</a:t>
            </a:r>
            <a: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정리되고 후속 조치가 체크리스트로 만들어집니다.</a:t>
            </a:r>
            <a:endParaRPr lang="en-US" sz="900" dirty="0"/>
          </a:p>
        </p:txBody>
      </p:sp>
      <p:sp>
        <p:nvSpPr>
          <p:cNvPr id="24" name="Shape 20"/>
          <p:cNvSpPr/>
          <p:nvPr/>
        </p:nvSpPr>
        <p:spPr>
          <a:xfrm>
            <a:off x="5852081" y="4017862"/>
            <a:ext cx="329184" cy="0"/>
          </a:xfrm>
          <a:prstGeom prst="line">
            <a:avLst/>
          </a:prstGeom>
          <a:noFill/>
          <a:ln w="2540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/>
          </a:p>
        </p:txBody>
      </p:sp>
      <p:sp>
        <p:nvSpPr>
          <p:cNvPr id="25" name="Shape 21"/>
          <p:cNvSpPr/>
          <p:nvPr/>
        </p:nvSpPr>
        <p:spPr>
          <a:xfrm>
            <a:off x="6812280" y="1698428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26" name="Text 22"/>
          <p:cNvSpPr txBox="1"/>
          <p:nvPr/>
        </p:nvSpPr>
        <p:spPr>
          <a:xfrm>
            <a:off x="6812280" y="1698428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3단계 · 정리</a:t>
            </a:r>
            <a:endParaRPr lang="en-US" sz="950" dirty="0"/>
          </a:p>
        </p:txBody>
      </p:sp>
      <p:sp>
        <p:nvSpPr>
          <p:cNvPr id="27" name="Text 23"/>
          <p:cNvSpPr txBox="1"/>
          <p:nvPr/>
        </p:nvSpPr>
        <p:spPr>
          <a:xfrm>
            <a:off x="6796309" y="2070190"/>
            <a:ext cx="1399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 프로필 · 사건 타임라인</a:t>
            </a:r>
            <a:endParaRPr lang="en-US" sz="850" dirty="0"/>
          </a:p>
        </p:txBody>
      </p:sp>
      <p:sp>
        <p:nvSpPr>
          <p:cNvPr id="28" name="Shape 24"/>
          <p:cNvSpPr/>
          <p:nvPr/>
        </p:nvSpPr>
        <p:spPr>
          <a:xfrm>
            <a:off x="6716038" y="2372624"/>
            <a:ext cx="1591357" cy="3336197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29" name="Image 2" descr="/home/claude/round_light_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077" y="2417662"/>
            <a:ext cx="1501281" cy="3246120"/>
          </a:xfrm>
          <a:prstGeom prst="rect">
            <a:avLst/>
          </a:prstGeom>
        </p:spPr>
      </p:pic>
      <p:sp>
        <p:nvSpPr>
          <p:cNvPr id="30" name="Text 25"/>
          <p:cNvSpPr txBox="1"/>
          <p:nvPr/>
        </p:nvSpPr>
        <p:spPr>
          <a:xfrm>
            <a:off x="6241437" y="5808859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결과가 의뢰인별 타임라인에 자동으로 쌓입니다. </a:t>
            </a:r>
            <a:b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9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문서</a:t>
            </a:r>
            <a: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일정, 메시지와 한 화면에서 이어집니다.</a:t>
            </a:r>
            <a:endParaRPr lang="en-US" sz="900" dirty="0"/>
          </a:p>
        </p:txBody>
      </p:sp>
      <p:sp>
        <p:nvSpPr>
          <p:cNvPr id="31" name="Shape 26"/>
          <p:cNvSpPr/>
          <p:nvPr/>
        </p:nvSpPr>
        <p:spPr>
          <a:xfrm>
            <a:off x="8714153" y="4017862"/>
            <a:ext cx="329184" cy="0"/>
          </a:xfrm>
          <a:prstGeom prst="line">
            <a:avLst/>
          </a:prstGeom>
          <a:noFill/>
          <a:ln w="2540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en-KR"/>
          </a:p>
        </p:txBody>
      </p:sp>
      <p:sp>
        <p:nvSpPr>
          <p:cNvPr id="32" name="Shape 27"/>
          <p:cNvSpPr/>
          <p:nvPr/>
        </p:nvSpPr>
        <p:spPr>
          <a:xfrm>
            <a:off x="9685892" y="1674543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33" name="Text 28"/>
          <p:cNvSpPr txBox="1"/>
          <p:nvPr/>
        </p:nvSpPr>
        <p:spPr>
          <a:xfrm>
            <a:off x="9685892" y="1674543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4단계 · 공유</a:t>
            </a:r>
            <a:endParaRPr lang="en-US" sz="950" dirty="0"/>
          </a:p>
        </p:txBody>
      </p:sp>
      <p:sp>
        <p:nvSpPr>
          <p:cNvPr id="34" name="Text 29"/>
          <p:cNvSpPr txBox="1"/>
          <p:nvPr/>
        </p:nvSpPr>
        <p:spPr>
          <a:xfrm>
            <a:off x="9658381" y="2070190"/>
            <a:ext cx="1399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채팅 · AI 회의록 요약</a:t>
            </a:r>
            <a:endParaRPr lang="en-US" sz="850" dirty="0"/>
          </a:p>
        </p:txBody>
      </p:sp>
      <p:sp>
        <p:nvSpPr>
          <p:cNvPr id="35" name="Shape 30"/>
          <p:cNvSpPr/>
          <p:nvPr/>
        </p:nvSpPr>
        <p:spPr>
          <a:xfrm>
            <a:off x="9578110" y="2372624"/>
            <a:ext cx="1591357" cy="3336197"/>
          </a:xfrm>
          <a:prstGeom prst="roundRect">
            <a:avLst>
              <a:gd name="adj" fmla="val 13899"/>
            </a:avLst>
          </a:prstGeom>
          <a:solidFill>
            <a:srgbClr val="D8D8D8"/>
          </a:solidFill>
          <a:ln w="9525">
            <a:solidFill>
              <a:srgbClr val="C8C8C8"/>
            </a:solidFill>
            <a:prstDash val="solid"/>
          </a:ln>
          <a:effectLst>
            <a:outerShdw blurRad="203200" dist="889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36" name="Image 3" descr="/home/claude/round_light_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3149" y="2417662"/>
            <a:ext cx="1501281" cy="32461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9060275" y="5808859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요약을 의뢰인 채팅으로 보내고, </a:t>
            </a:r>
            <a:b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9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보안</a:t>
            </a:r>
            <a: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포털에 반영하고, </a:t>
            </a:r>
            <a:r>
              <a:rPr lang="en-US" sz="9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상태</a:t>
            </a:r>
            <a:r>
              <a:rPr lang="en-US" sz="9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알림 문자가 자동으로 나갑니다.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기능 구성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51560"/>
            <a:ext cx="11368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기록부터 사건 마무리까지, </a:t>
            </a:r>
            <a:r>
              <a:rPr lang="en-US" sz="19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여덟 가지 기능이 한 서비스에 </a:t>
            </a:r>
            <a:r>
              <a:rPr lang="en-US" sz="19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들어</a:t>
            </a:r>
            <a:r>
              <a:rPr lang="en-US" sz="19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</a:t>
            </a:r>
            <a:r>
              <a:rPr lang="en-US" sz="1900" b="1" dirty="0" err="1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있습니다</a:t>
            </a:r>
            <a:r>
              <a:rPr lang="en-US" altLang="ko-KR" sz="19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.</a:t>
            </a:r>
            <a:endParaRPr lang="en-US" sz="1900" b="1" dirty="0"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11480" y="1554479"/>
            <a:ext cx="272491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11" name="Shape 9"/>
          <p:cNvSpPr/>
          <p:nvPr/>
        </p:nvSpPr>
        <p:spPr>
          <a:xfrm>
            <a:off x="411480" y="1554479"/>
            <a:ext cx="2724912" cy="1024128"/>
          </a:xfrm>
          <a:prstGeom prst="rect">
            <a:avLst/>
          </a:prstGeom>
          <a:solidFill>
            <a:srgbClr val="F6F6F7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12" name="Shape 10"/>
          <p:cNvSpPr/>
          <p:nvPr/>
        </p:nvSpPr>
        <p:spPr>
          <a:xfrm>
            <a:off x="411480" y="2578607"/>
            <a:ext cx="2724912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13" name="Shape 11"/>
          <p:cNvSpPr/>
          <p:nvPr/>
        </p:nvSpPr>
        <p:spPr>
          <a:xfrm>
            <a:off x="612648" y="1655063"/>
            <a:ext cx="2322576" cy="894757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pic>
        <p:nvPicPr>
          <p:cNvPr id="14" name="Image 0" descr="/home/claude/ls_crops/f_summary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682495"/>
            <a:ext cx="2267712" cy="839893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594360" y="265175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914400" y="2651759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AI 상담 요약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594360" y="3035807"/>
            <a:ext cx="2359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녹음을 받아 적고 요약하며,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쟁점·리스크·사실관계를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정리합니다.</a:t>
            </a:r>
            <a:endParaRPr lang="en-US" sz="1000" dirty="0"/>
          </a:p>
        </p:txBody>
      </p:sp>
      <p:sp>
        <p:nvSpPr>
          <p:cNvPr id="18" name="Text 15"/>
          <p:cNvSpPr txBox="1"/>
          <p:nvPr/>
        </p:nvSpPr>
        <p:spPr>
          <a:xfrm>
            <a:off x="594360" y="3520439"/>
            <a:ext cx="2359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무료 체험, Pro 무제한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3273552" y="1554479"/>
            <a:ext cx="272491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20" name="Shape 17"/>
          <p:cNvSpPr/>
          <p:nvPr/>
        </p:nvSpPr>
        <p:spPr>
          <a:xfrm>
            <a:off x="3273552" y="1554479"/>
            <a:ext cx="2724912" cy="1024128"/>
          </a:xfrm>
          <a:prstGeom prst="rect">
            <a:avLst/>
          </a:prstGeom>
          <a:solidFill>
            <a:srgbClr val="F6F6F7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21" name="Shape 18"/>
          <p:cNvSpPr/>
          <p:nvPr/>
        </p:nvSpPr>
        <p:spPr>
          <a:xfrm>
            <a:off x="3273552" y="2578607"/>
            <a:ext cx="2724912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22" name="Shape 19"/>
          <p:cNvSpPr/>
          <p:nvPr/>
        </p:nvSpPr>
        <p:spPr>
          <a:xfrm>
            <a:off x="3474720" y="1655063"/>
            <a:ext cx="2322576" cy="894757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pic>
        <p:nvPicPr>
          <p:cNvPr id="23" name="Image 1" descr="/home/claude/ls_crops/f_liv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02152" y="1682495"/>
            <a:ext cx="2267712" cy="839893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3456432" y="265175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</a:t>
            </a:r>
            <a:endParaRPr lang="en-US" sz="1600" dirty="0"/>
          </a:p>
        </p:txBody>
      </p:sp>
      <p:sp>
        <p:nvSpPr>
          <p:cNvPr id="25" name="Text 21"/>
          <p:cNvSpPr txBox="1"/>
          <p:nvPr/>
        </p:nvSpPr>
        <p:spPr>
          <a:xfrm>
            <a:off x="3776472" y="2651759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실시간 회의 기록</a:t>
            </a:r>
            <a:endParaRPr lang="en-US" sz="1400" dirty="0"/>
          </a:p>
        </p:txBody>
      </p:sp>
      <p:sp>
        <p:nvSpPr>
          <p:cNvPr id="26" name="Text 22"/>
          <p:cNvSpPr txBox="1"/>
          <p:nvPr/>
        </p:nvSpPr>
        <p:spPr>
          <a:xfrm>
            <a:off x="3456432" y="3035807"/>
            <a:ext cx="2359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미팅 중에 바로 받아 적고, 화자를 나누고,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핵심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단어를 표시합니다.</a:t>
            </a:r>
            <a:endParaRPr lang="en-US" sz="1000" dirty="0"/>
          </a:p>
        </p:txBody>
      </p:sp>
      <p:sp>
        <p:nvSpPr>
          <p:cNvPr id="27" name="Text 23"/>
          <p:cNvSpPr txBox="1"/>
          <p:nvPr/>
        </p:nvSpPr>
        <p:spPr>
          <a:xfrm>
            <a:off x="3456432" y="3520439"/>
            <a:ext cx="2359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기록 · 요약 · 조치 탭</a:t>
            </a:r>
            <a:endParaRPr lang="en-US" sz="900" dirty="0"/>
          </a:p>
        </p:txBody>
      </p:sp>
      <p:sp>
        <p:nvSpPr>
          <p:cNvPr id="28" name="Shape 24"/>
          <p:cNvSpPr/>
          <p:nvPr/>
        </p:nvSpPr>
        <p:spPr>
          <a:xfrm>
            <a:off x="6135624" y="1554479"/>
            <a:ext cx="272491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29" name="Shape 25"/>
          <p:cNvSpPr/>
          <p:nvPr/>
        </p:nvSpPr>
        <p:spPr>
          <a:xfrm>
            <a:off x="6135624" y="1554479"/>
            <a:ext cx="2724912" cy="1024128"/>
          </a:xfrm>
          <a:prstGeom prst="rect">
            <a:avLst/>
          </a:prstGeom>
          <a:solidFill>
            <a:srgbClr val="F6F6F7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30" name="Shape 26"/>
          <p:cNvSpPr/>
          <p:nvPr/>
        </p:nvSpPr>
        <p:spPr>
          <a:xfrm>
            <a:off x="6135624" y="2578607"/>
            <a:ext cx="2724912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31" name="Shape 27"/>
          <p:cNvSpPr/>
          <p:nvPr/>
        </p:nvSpPr>
        <p:spPr>
          <a:xfrm>
            <a:off x="6336792" y="1655063"/>
            <a:ext cx="2322576" cy="894757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pic>
        <p:nvPicPr>
          <p:cNvPr id="32" name="Image 2" descr="/home/claude/ls_crops/f_timelin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64224" y="1682495"/>
            <a:ext cx="2267712" cy="839893"/>
          </a:xfrm>
          <a:prstGeom prst="rect">
            <a:avLst/>
          </a:prstGeom>
        </p:spPr>
      </p:pic>
      <p:sp>
        <p:nvSpPr>
          <p:cNvPr id="33" name="Text 28"/>
          <p:cNvSpPr txBox="1"/>
          <p:nvPr/>
        </p:nvSpPr>
        <p:spPr>
          <a:xfrm>
            <a:off x="6318504" y="265175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</a:t>
            </a:r>
            <a:endParaRPr lang="en-US" sz="1600" dirty="0"/>
          </a:p>
        </p:txBody>
      </p:sp>
      <p:sp>
        <p:nvSpPr>
          <p:cNvPr id="34" name="Text 29"/>
          <p:cNvSpPr txBox="1"/>
          <p:nvPr/>
        </p:nvSpPr>
        <p:spPr>
          <a:xfrm>
            <a:off x="6638544" y="2651759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사건 관리</a:t>
            </a:r>
            <a:endParaRPr lang="en-US" sz="1400" dirty="0"/>
          </a:p>
        </p:txBody>
      </p:sp>
      <p:sp>
        <p:nvSpPr>
          <p:cNvPr id="35" name="Text 30"/>
          <p:cNvSpPr txBox="1"/>
          <p:nvPr/>
        </p:nvSpPr>
        <p:spPr>
          <a:xfrm>
            <a:off x="6318504" y="3035807"/>
            <a:ext cx="2359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의뢰인, 문서, 일정,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메시지를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사건별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타임라인으로 모읍니다.</a:t>
            </a:r>
            <a:endParaRPr lang="en-US" sz="1000" dirty="0"/>
          </a:p>
        </p:txBody>
      </p:sp>
      <p:sp>
        <p:nvSpPr>
          <p:cNvPr id="36" name="Text 31"/>
          <p:cNvSpPr txBox="1"/>
          <p:nvPr/>
        </p:nvSpPr>
        <p:spPr>
          <a:xfrm>
            <a:off x="6318504" y="3520439"/>
            <a:ext cx="2359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기본 사건 관리 무료</a:t>
            </a:r>
            <a:endParaRPr lang="en-US" sz="900" dirty="0"/>
          </a:p>
        </p:txBody>
      </p:sp>
      <p:sp>
        <p:nvSpPr>
          <p:cNvPr id="37" name="Shape 32"/>
          <p:cNvSpPr/>
          <p:nvPr/>
        </p:nvSpPr>
        <p:spPr>
          <a:xfrm>
            <a:off x="8997696" y="1554479"/>
            <a:ext cx="272491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38" name="Shape 33"/>
          <p:cNvSpPr/>
          <p:nvPr/>
        </p:nvSpPr>
        <p:spPr>
          <a:xfrm>
            <a:off x="8997696" y="1554479"/>
            <a:ext cx="2724912" cy="1024128"/>
          </a:xfrm>
          <a:prstGeom prst="rect">
            <a:avLst/>
          </a:prstGeom>
          <a:solidFill>
            <a:srgbClr val="F6F6F7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39" name="Shape 34"/>
          <p:cNvSpPr/>
          <p:nvPr/>
        </p:nvSpPr>
        <p:spPr>
          <a:xfrm>
            <a:off x="8997696" y="2578607"/>
            <a:ext cx="2724912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40" name="Shape 35"/>
          <p:cNvSpPr/>
          <p:nvPr/>
        </p:nvSpPr>
        <p:spPr>
          <a:xfrm>
            <a:off x="9198864" y="1655063"/>
            <a:ext cx="2322576" cy="894757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pic>
        <p:nvPicPr>
          <p:cNvPr id="41" name="Image 3" descr="/home/claude/ls_crops/f_chat_ai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26296" y="1682495"/>
            <a:ext cx="2267712" cy="839893"/>
          </a:xfrm>
          <a:prstGeom prst="rect">
            <a:avLst/>
          </a:prstGeom>
        </p:spPr>
      </p:pic>
      <p:sp>
        <p:nvSpPr>
          <p:cNvPr id="42" name="Text 36"/>
          <p:cNvSpPr txBox="1"/>
          <p:nvPr/>
        </p:nvSpPr>
        <p:spPr>
          <a:xfrm>
            <a:off x="9180576" y="265175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4</a:t>
            </a:r>
            <a:endParaRPr lang="en-US" sz="1600" dirty="0"/>
          </a:p>
        </p:txBody>
      </p:sp>
      <p:sp>
        <p:nvSpPr>
          <p:cNvPr id="43" name="Text 37"/>
          <p:cNvSpPr txBox="1"/>
          <p:nvPr/>
        </p:nvSpPr>
        <p:spPr>
          <a:xfrm>
            <a:off x="9500616" y="2651759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진행 보고서</a:t>
            </a:r>
            <a:endParaRPr lang="en-US" sz="1400" dirty="0"/>
          </a:p>
        </p:txBody>
      </p:sp>
      <p:sp>
        <p:nvSpPr>
          <p:cNvPr id="44" name="Text 38"/>
          <p:cNvSpPr txBox="1"/>
          <p:nvPr/>
        </p:nvSpPr>
        <p:spPr>
          <a:xfrm>
            <a:off x="9180576" y="3035807"/>
            <a:ext cx="2359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진행 상황 보고서 초안을 AI가 쓰고,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의뢰인에게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자동으로 알립니다.</a:t>
            </a:r>
            <a:endParaRPr lang="en-US" sz="1000" dirty="0"/>
          </a:p>
        </p:txBody>
      </p:sp>
      <p:sp>
        <p:nvSpPr>
          <p:cNvPr id="45" name="Text 39"/>
          <p:cNvSpPr txBox="1"/>
          <p:nvPr/>
        </p:nvSpPr>
        <p:spPr>
          <a:xfrm>
            <a:off x="9180576" y="3520439"/>
            <a:ext cx="2359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Pro</a:t>
            </a:r>
            <a:endParaRPr lang="en-US" sz="900" dirty="0"/>
          </a:p>
        </p:txBody>
      </p:sp>
      <p:sp>
        <p:nvSpPr>
          <p:cNvPr id="46" name="Shape 40"/>
          <p:cNvSpPr/>
          <p:nvPr/>
        </p:nvSpPr>
        <p:spPr>
          <a:xfrm>
            <a:off x="411480" y="3913631"/>
            <a:ext cx="272491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47" name="Shape 41"/>
          <p:cNvSpPr/>
          <p:nvPr/>
        </p:nvSpPr>
        <p:spPr>
          <a:xfrm>
            <a:off x="411480" y="3913631"/>
            <a:ext cx="2724912" cy="1024128"/>
          </a:xfrm>
          <a:prstGeom prst="rect">
            <a:avLst/>
          </a:prstGeom>
          <a:solidFill>
            <a:srgbClr val="F6F6F7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48" name="Shape 42"/>
          <p:cNvSpPr/>
          <p:nvPr/>
        </p:nvSpPr>
        <p:spPr>
          <a:xfrm>
            <a:off x="411480" y="4937759"/>
            <a:ext cx="2724912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49" name="Shape 43"/>
          <p:cNvSpPr/>
          <p:nvPr/>
        </p:nvSpPr>
        <p:spPr>
          <a:xfrm>
            <a:off x="612648" y="4014215"/>
            <a:ext cx="2322576" cy="894757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pic>
        <p:nvPicPr>
          <p:cNvPr id="50" name="Image 4" descr="/home/claude/ls_crops/f_profil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0080" y="4041647"/>
            <a:ext cx="2267712" cy="839893"/>
          </a:xfrm>
          <a:prstGeom prst="rect">
            <a:avLst/>
          </a:prstGeom>
        </p:spPr>
      </p:pic>
      <p:sp>
        <p:nvSpPr>
          <p:cNvPr id="51" name="Text 44"/>
          <p:cNvSpPr txBox="1"/>
          <p:nvPr/>
        </p:nvSpPr>
        <p:spPr>
          <a:xfrm>
            <a:off x="594360" y="501091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5</a:t>
            </a:r>
            <a:endParaRPr lang="en-US" sz="1600" dirty="0"/>
          </a:p>
        </p:txBody>
      </p:sp>
      <p:sp>
        <p:nvSpPr>
          <p:cNvPr id="52" name="Text 45"/>
          <p:cNvSpPr txBox="1"/>
          <p:nvPr/>
        </p:nvSpPr>
        <p:spPr>
          <a:xfrm>
            <a:off x="914400" y="5010911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의뢰인 포털</a:t>
            </a:r>
            <a:endParaRPr lang="en-US" sz="1400" dirty="0"/>
          </a:p>
        </p:txBody>
      </p:sp>
      <p:sp>
        <p:nvSpPr>
          <p:cNvPr id="53" name="Text 46"/>
          <p:cNvSpPr txBox="1"/>
          <p:nvPr/>
        </p:nvSpPr>
        <p:spPr>
          <a:xfrm>
            <a:off x="594360" y="5394959"/>
            <a:ext cx="2359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보안 링크로 진행 상황, 일정,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문서를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의뢰인과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공유합니다.</a:t>
            </a:r>
            <a:endParaRPr lang="en-US" sz="1000" dirty="0"/>
          </a:p>
        </p:txBody>
      </p:sp>
      <p:sp>
        <p:nvSpPr>
          <p:cNvPr id="54" name="Text 47"/>
          <p:cNvSpPr txBox="1"/>
          <p:nvPr/>
        </p:nvSpPr>
        <p:spPr>
          <a:xfrm>
            <a:off x="594360" y="5879591"/>
            <a:ext cx="2359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무료 1개, Pro 확장</a:t>
            </a:r>
            <a:endParaRPr lang="en-US" sz="900" dirty="0"/>
          </a:p>
        </p:txBody>
      </p:sp>
      <p:sp>
        <p:nvSpPr>
          <p:cNvPr id="55" name="Shape 48"/>
          <p:cNvSpPr/>
          <p:nvPr/>
        </p:nvSpPr>
        <p:spPr>
          <a:xfrm>
            <a:off x="3273552" y="3913631"/>
            <a:ext cx="272491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56" name="Shape 49"/>
          <p:cNvSpPr/>
          <p:nvPr/>
        </p:nvSpPr>
        <p:spPr>
          <a:xfrm>
            <a:off x="3273552" y="3913631"/>
            <a:ext cx="2724912" cy="1024128"/>
          </a:xfrm>
          <a:prstGeom prst="rect">
            <a:avLst/>
          </a:prstGeom>
          <a:solidFill>
            <a:srgbClr val="F6F6F7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57" name="Shape 50"/>
          <p:cNvSpPr/>
          <p:nvPr/>
        </p:nvSpPr>
        <p:spPr>
          <a:xfrm>
            <a:off x="3273552" y="4937759"/>
            <a:ext cx="2724912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58" name="Shape 51"/>
          <p:cNvSpPr/>
          <p:nvPr/>
        </p:nvSpPr>
        <p:spPr>
          <a:xfrm>
            <a:off x="3474720" y="4014215"/>
            <a:ext cx="2322576" cy="894757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pic>
        <p:nvPicPr>
          <p:cNvPr id="59" name="Image 5" descr="/home/claude/ls_crops/f_chat_file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502152" y="4041647"/>
            <a:ext cx="2267712" cy="839893"/>
          </a:xfrm>
          <a:prstGeom prst="rect">
            <a:avLst/>
          </a:prstGeom>
        </p:spPr>
      </p:pic>
      <p:sp>
        <p:nvSpPr>
          <p:cNvPr id="60" name="Text 52"/>
          <p:cNvSpPr txBox="1"/>
          <p:nvPr/>
        </p:nvSpPr>
        <p:spPr>
          <a:xfrm>
            <a:off x="3456432" y="501091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6</a:t>
            </a:r>
            <a:endParaRPr lang="en-US" sz="1600" dirty="0"/>
          </a:p>
        </p:txBody>
      </p:sp>
      <p:sp>
        <p:nvSpPr>
          <p:cNvPr id="61" name="Text 53"/>
          <p:cNvSpPr txBox="1"/>
          <p:nvPr/>
        </p:nvSpPr>
        <p:spPr>
          <a:xfrm>
            <a:off x="3776472" y="5010911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문서와 전자서명</a:t>
            </a:r>
            <a:endParaRPr lang="en-US" sz="1400" dirty="0"/>
          </a:p>
        </p:txBody>
      </p:sp>
      <p:sp>
        <p:nvSpPr>
          <p:cNvPr id="62" name="Text 54"/>
          <p:cNvSpPr txBox="1"/>
          <p:nvPr/>
        </p:nvSpPr>
        <p:spPr>
          <a:xfrm>
            <a:off x="3456432" y="5394959"/>
            <a:ext cx="2359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계약서를 쓰고, 미리 보고, 전자서명으로 보냅니다.</a:t>
            </a:r>
            <a:endParaRPr lang="en-US" sz="1000" dirty="0"/>
          </a:p>
        </p:txBody>
      </p:sp>
      <p:sp>
        <p:nvSpPr>
          <p:cNvPr id="63" name="Text 55"/>
          <p:cNvSpPr txBox="1"/>
          <p:nvPr/>
        </p:nvSpPr>
        <p:spPr>
          <a:xfrm>
            <a:off x="3456432" y="5879591"/>
            <a:ext cx="2359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미리보기 무료, 서명 Pro</a:t>
            </a:r>
            <a:endParaRPr lang="en-US" sz="900" dirty="0"/>
          </a:p>
        </p:txBody>
      </p:sp>
      <p:sp>
        <p:nvSpPr>
          <p:cNvPr id="64" name="Shape 56"/>
          <p:cNvSpPr/>
          <p:nvPr/>
        </p:nvSpPr>
        <p:spPr>
          <a:xfrm>
            <a:off x="6135624" y="3913631"/>
            <a:ext cx="272491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65" name="Shape 57"/>
          <p:cNvSpPr/>
          <p:nvPr/>
        </p:nvSpPr>
        <p:spPr>
          <a:xfrm>
            <a:off x="6135624" y="3913631"/>
            <a:ext cx="2724912" cy="1024128"/>
          </a:xfrm>
          <a:prstGeom prst="rect">
            <a:avLst/>
          </a:prstGeom>
          <a:solidFill>
            <a:srgbClr val="F6F6F7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66" name="Shape 58"/>
          <p:cNvSpPr/>
          <p:nvPr/>
        </p:nvSpPr>
        <p:spPr>
          <a:xfrm>
            <a:off x="6135624" y="4937759"/>
            <a:ext cx="2724912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67" name="Shape 59"/>
          <p:cNvSpPr/>
          <p:nvPr/>
        </p:nvSpPr>
        <p:spPr>
          <a:xfrm>
            <a:off x="6336792" y="4014215"/>
            <a:ext cx="2322576" cy="894757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pic>
        <p:nvPicPr>
          <p:cNvPr id="68" name="Image 6" descr="/home/claude/ls_crops/f_alerts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364224" y="4041647"/>
            <a:ext cx="2267712" cy="839893"/>
          </a:xfrm>
          <a:prstGeom prst="rect">
            <a:avLst/>
          </a:prstGeom>
        </p:spPr>
      </p:pic>
      <p:sp>
        <p:nvSpPr>
          <p:cNvPr id="69" name="Text 60"/>
          <p:cNvSpPr txBox="1"/>
          <p:nvPr/>
        </p:nvSpPr>
        <p:spPr>
          <a:xfrm>
            <a:off x="6318504" y="501091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7</a:t>
            </a:r>
            <a:endParaRPr lang="en-US" sz="1600" dirty="0"/>
          </a:p>
        </p:txBody>
      </p:sp>
      <p:sp>
        <p:nvSpPr>
          <p:cNvPr id="70" name="Text 61"/>
          <p:cNvSpPr txBox="1"/>
          <p:nvPr/>
        </p:nvSpPr>
        <p:spPr>
          <a:xfrm>
            <a:off x="6638544" y="5010911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문자와 알림 자동화</a:t>
            </a:r>
            <a:endParaRPr lang="en-US" sz="1400" dirty="0"/>
          </a:p>
        </p:txBody>
      </p:sp>
      <p:sp>
        <p:nvSpPr>
          <p:cNvPr id="71" name="Text 62"/>
          <p:cNvSpPr txBox="1"/>
          <p:nvPr/>
        </p:nvSpPr>
        <p:spPr>
          <a:xfrm>
            <a:off x="6318504" y="5394959"/>
            <a:ext cx="2359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예약 안내와 상태 알림을 자동으로 보냅니다.</a:t>
            </a:r>
            <a:endParaRPr lang="en-US" sz="1000" dirty="0"/>
          </a:p>
        </p:txBody>
      </p:sp>
      <p:sp>
        <p:nvSpPr>
          <p:cNvPr id="72" name="Text 63"/>
          <p:cNvSpPr txBox="1"/>
          <p:nvPr/>
        </p:nvSpPr>
        <p:spPr>
          <a:xfrm>
            <a:off x="6318504" y="5879591"/>
            <a:ext cx="2359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Pro</a:t>
            </a:r>
            <a:endParaRPr lang="en-US" sz="900" dirty="0"/>
          </a:p>
        </p:txBody>
      </p:sp>
      <p:sp>
        <p:nvSpPr>
          <p:cNvPr id="73" name="Shape 64"/>
          <p:cNvSpPr/>
          <p:nvPr/>
        </p:nvSpPr>
        <p:spPr>
          <a:xfrm>
            <a:off x="8997696" y="3913631"/>
            <a:ext cx="2724912" cy="22402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74" name="Shape 65"/>
          <p:cNvSpPr/>
          <p:nvPr/>
        </p:nvSpPr>
        <p:spPr>
          <a:xfrm>
            <a:off x="8997696" y="3913631"/>
            <a:ext cx="2724912" cy="1024128"/>
          </a:xfrm>
          <a:prstGeom prst="rect">
            <a:avLst/>
          </a:prstGeom>
          <a:solidFill>
            <a:srgbClr val="F6F6F7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75" name="Shape 66"/>
          <p:cNvSpPr/>
          <p:nvPr/>
        </p:nvSpPr>
        <p:spPr>
          <a:xfrm>
            <a:off x="8997696" y="4937759"/>
            <a:ext cx="2724912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76" name="Shape 67"/>
          <p:cNvSpPr/>
          <p:nvPr/>
        </p:nvSpPr>
        <p:spPr>
          <a:xfrm>
            <a:off x="9198864" y="4014215"/>
            <a:ext cx="2322576" cy="894757"/>
          </a:xfrm>
          <a:prstGeom prst="roundRect">
            <a:avLst>
              <a:gd name="adj" fmla="val 817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pic>
        <p:nvPicPr>
          <p:cNvPr id="77" name="Image 7" descr="/home/claude/ls_crops/f_insight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26296" y="4041647"/>
            <a:ext cx="2267712" cy="839893"/>
          </a:xfrm>
          <a:prstGeom prst="rect">
            <a:avLst/>
          </a:prstGeom>
        </p:spPr>
      </p:pic>
      <p:sp>
        <p:nvSpPr>
          <p:cNvPr id="78" name="Text 68"/>
          <p:cNvSpPr txBox="1"/>
          <p:nvPr/>
        </p:nvSpPr>
        <p:spPr>
          <a:xfrm>
            <a:off x="9180576" y="501091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A9A9E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8</a:t>
            </a:r>
            <a:endParaRPr lang="en-US" sz="1600" dirty="0"/>
          </a:p>
        </p:txBody>
      </p:sp>
      <p:sp>
        <p:nvSpPr>
          <p:cNvPr id="79" name="Text 69"/>
          <p:cNvSpPr txBox="1"/>
          <p:nvPr/>
        </p:nvSpPr>
        <p:spPr>
          <a:xfrm>
            <a:off x="9500616" y="5010911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콘텐츠와 AI 자동응답</a:t>
            </a:r>
            <a:endParaRPr lang="en-US" sz="1400" dirty="0"/>
          </a:p>
        </p:txBody>
      </p:sp>
      <p:sp>
        <p:nvSpPr>
          <p:cNvPr id="80" name="Text 70"/>
          <p:cNvSpPr txBox="1"/>
          <p:nvPr/>
        </p:nvSpPr>
        <p:spPr>
          <a:xfrm>
            <a:off x="9180576" y="5394959"/>
            <a:ext cx="2359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블로그·뉴스레터 작성을 돕고,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챗봇이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1차 응대와 사건 정보 수집을 합니다.</a:t>
            </a:r>
            <a:endParaRPr lang="en-US" sz="1000" dirty="0"/>
          </a:p>
        </p:txBody>
      </p:sp>
      <p:sp>
        <p:nvSpPr>
          <p:cNvPr id="81" name="Text 71"/>
          <p:cNvSpPr txBox="1"/>
          <p:nvPr/>
        </p:nvSpPr>
        <p:spPr>
          <a:xfrm>
            <a:off x="9180576" y="5879591"/>
            <a:ext cx="2359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Pro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기능 1 · AI 상담 요약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0" y="841248"/>
            <a:ext cx="4160520" cy="5605272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KR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46460D-1FEE-3561-5147-DEECC10D1878}"/>
              </a:ext>
            </a:extLst>
          </p:cNvPr>
          <p:cNvGrpSpPr/>
          <p:nvPr/>
        </p:nvGrpSpPr>
        <p:grpSpPr>
          <a:xfrm>
            <a:off x="134874" y="1097280"/>
            <a:ext cx="3890772" cy="5239513"/>
            <a:chOff x="388620" y="1404046"/>
            <a:chExt cx="3383280" cy="4877883"/>
          </a:xfrm>
        </p:grpSpPr>
        <p:sp>
          <p:nvSpPr>
            <p:cNvPr id="11" name="Shape 9"/>
            <p:cNvSpPr/>
            <p:nvPr/>
          </p:nvSpPr>
          <p:spPr>
            <a:xfrm>
              <a:off x="1038286" y="1404046"/>
              <a:ext cx="2084454" cy="4369948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2" name="Image 0" descr="/home/claude/round_light_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280" y="1463040"/>
              <a:ext cx="1966466" cy="4251960"/>
            </a:xfrm>
            <a:prstGeom prst="rect">
              <a:avLst/>
            </a:prstGeom>
          </p:spPr>
        </p:pic>
        <p:sp>
          <p:nvSpPr>
            <p:cNvPr id="13" name="Text 10"/>
            <p:cNvSpPr txBox="1"/>
            <p:nvPr/>
          </p:nvSpPr>
          <p:spPr>
            <a:xfrm>
              <a:off x="388620" y="5916169"/>
              <a:ext cx="33832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chemeClr val="bg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AI 상담 요약</a:t>
              </a:r>
              <a:endParaRPr lang="en-US" sz="15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 11"/>
          <p:cNvSpPr txBox="1"/>
          <p:nvPr/>
        </p:nvSpPr>
        <p:spPr>
          <a:xfrm>
            <a:off x="4526280" y="1097280"/>
            <a:ext cx="47285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상담이 끝나면</a:t>
            </a:r>
            <a:endParaRPr lang="en-US" sz="2200" b="1" dirty="0"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검토할 수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있는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회의록이</a:t>
            </a:r>
            <a:r>
              <a:rPr lang="ko-KR" alt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바로 </a:t>
            </a:r>
            <a:r>
              <a:rPr lang="ko-KR" altLang="en-US" sz="22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나와요</a:t>
            </a:r>
            <a:r>
              <a:rPr lang="en-US" altLang="ko-KR" sz="22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.</a:t>
            </a:r>
            <a:endParaRPr lang="en-US" sz="2200" b="1" dirty="0"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4526280" y="178308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녹음을 받아 적고 요약합니다.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회의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개요, 핵심 논의 사항, 후속 조치, 리스크 평가가 한 화면에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정리되니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다시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듣지 않고 바로 검토하고, 그대로 의뢰인에게 공유할 수 있습니다.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4526280" y="2834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이런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점이</a:t>
            </a: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다릅니다</a:t>
            </a:r>
            <a:r>
              <a:rPr lang="en-US" altLang="ko-KR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526280" y="3154680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1.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92040" y="315468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받아 적고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화자를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나눕니다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4892040" y="3465576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ko-KR" alt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전문직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의뢰인, 배석자의 말을 나눠서 기록합니다.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원문은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발언 시각과 함께 남습니다.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526280" y="4069080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1" name="Text 18"/>
          <p:cNvSpPr txBox="1"/>
          <p:nvPr/>
        </p:nvSpPr>
        <p:spPr>
          <a:xfrm>
            <a:off x="4526280" y="4178808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2.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4892040" y="417880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쟁점, 리스크,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근거를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골라냅니다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892040" y="4489704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간접손해 범위나 배상 상한처럼 논의된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쟁점과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위험도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관련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판례를 정리합니다.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4526280" y="5093208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5" name="Text 22"/>
          <p:cNvSpPr txBox="1"/>
          <p:nvPr/>
        </p:nvSpPr>
        <p:spPr>
          <a:xfrm>
            <a:off x="4526280" y="5202936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3.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4892040" y="520293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후속 조치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목록을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만듭니다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4892040" y="551383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의견서 작성, 판례 분석 같은 할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일을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담당자와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함께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만들고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완료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여부를 추적합니다.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8778240" y="230428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기능 명세</a:t>
            </a:r>
            <a:endParaRPr lang="en-US" sz="95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658160"/>
              </p:ext>
            </p:extLst>
          </p:nvPr>
        </p:nvGraphicFramePr>
        <p:xfrm>
          <a:off x="8778240" y="2624328"/>
          <a:ext cx="2999232" cy="2304288"/>
        </p:xfrm>
        <a:graphic>
          <a:graphicData uri="http://schemas.openxmlformats.org/drawingml/2006/table">
            <a:tbl>
              <a:tblPr/>
              <a:tblGrid>
                <a:gridCol w="522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입력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녹음 파일 올리기, 실시간 녹음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처리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받아 적기, 화자 구분, 요약, 쟁점 추출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결과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회의 개요, 핵심 논의, 후속 조치, 리스크 평가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공유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의뢰인 채팅, 보안 포털, 진행 보고서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플랜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무료 체험, Pro는 무제한(음성 인식 시간 포함)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화면</a:t>
                      </a:r>
                      <a:endParaRPr lang="en-US" sz="10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AI 분석 요약</a:t>
                      </a:r>
                      <a:endParaRPr lang="en-US" sz="10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" name="Shape 26"/>
          <p:cNvSpPr/>
          <p:nvPr/>
        </p:nvSpPr>
        <p:spPr>
          <a:xfrm>
            <a:off x="8778240" y="5285232"/>
            <a:ext cx="2999232" cy="86868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1" name="Text 27"/>
          <p:cNvSpPr txBox="1"/>
          <p:nvPr/>
        </p:nvSpPr>
        <p:spPr>
          <a:xfrm>
            <a:off x="8915400" y="5285232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회의록을 쓰던 시간이 검토하는 시간으로 바뀝니다.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기능 2 · 실시간 회의 기록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0" y="841248"/>
            <a:ext cx="4160520" cy="5605272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KR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CFBAE02-BD44-0793-5DE5-E51D169F01BB}"/>
              </a:ext>
            </a:extLst>
          </p:cNvPr>
          <p:cNvGrpSpPr/>
          <p:nvPr/>
        </p:nvGrpSpPr>
        <p:grpSpPr>
          <a:xfrm>
            <a:off x="155448" y="1133857"/>
            <a:ext cx="3913632" cy="5193792"/>
            <a:chOff x="411480" y="1404046"/>
            <a:chExt cx="3383280" cy="4768154"/>
          </a:xfrm>
        </p:grpSpPr>
        <p:sp>
          <p:nvSpPr>
            <p:cNvPr id="11" name="Shape 9"/>
            <p:cNvSpPr/>
            <p:nvPr/>
          </p:nvSpPr>
          <p:spPr>
            <a:xfrm>
              <a:off x="1038286" y="1404046"/>
              <a:ext cx="2084454" cy="4369948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2" name="Image 0" descr="/home/claude/round_light_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280" y="1463040"/>
              <a:ext cx="1966466" cy="4251960"/>
            </a:xfrm>
            <a:prstGeom prst="rect">
              <a:avLst/>
            </a:prstGeom>
          </p:spPr>
        </p:pic>
        <p:sp>
          <p:nvSpPr>
            <p:cNvPr id="13" name="Text 10"/>
            <p:cNvSpPr txBox="1"/>
            <p:nvPr/>
          </p:nvSpPr>
          <p:spPr>
            <a:xfrm>
              <a:off x="411480" y="5806440"/>
              <a:ext cx="33832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chemeClr val="bg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실시간 회의 기록</a:t>
              </a:r>
              <a:endParaRPr lang="en-US" sz="15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 11"/>
          <p:cNvSpPr txBox="1"/>
          <p:nvPr/>
        </p:nvSpPr>
        <p:spPr>
          <a:xfrm>
            <a:off x="4526280" y="10972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말하는 대로 기록되고</a:t>
            </a:r>
            <a:endParaRPr lang="en-US" sz="2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핵심은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자동으로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표시됩니다</a:t>
            </a:r>
            <a:r>
              <a:rPr lang="en-US" altLang="ko-KR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200" dirty="0"/>
          </a:p>
        </p:txBody>
      </p:sp>
      <p:sp>
        <p:nvSpPr>
          <p:cNvPr id="15" name="Text 12"/>
          <p:cNvSpPr txBox="1"/>
          <p:nvPr/>
        </p:nvSpPr>
        <p:spPr>
          <a:xfrm>
            <a:off x="4526280" y="178308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미팅 중에 녹음 상태로 두면 대화가 실시간으로 글로 기록됩니다.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조항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판례, 금액 같은 핵심 단어는 자동으로 표시되고,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기록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AI 요약, 조치 탭을 오가며 바로 확인할 수 있습니다.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4526280" y="2834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이런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점이</a:t>
            </a: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다릅니</a:t>
            </a:r>
            <a:r>
              <a:rPr lang="ko-KR" alt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다</a:t>
            </a:r>
            <a:r>
              <a:rPr lang="en-US" altLang="ko-KR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526280" y="3154680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1.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92040" y="315468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실시간으로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받아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적습니다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4892040" y="3465576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말하는 동시에 글이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됩니다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회의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중에도 앞서 나온 발언을 바로 찾아볼 수 있습니다.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526280" y="4069080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1" name="Text 18"/>
          <p:cNvSpPr txBox="1"/>
          <p:nvPr/>
        </p:nvSpPr>
        <p:spPr>
          <a:xfrm>
            <a:off x="4526280" y="4178808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2.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4892040" y="417880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핵심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단어를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표시합니다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892040" y="4489704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'계약서 수정안 제7조', '대법원 2023다12345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판결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항목이 자동으로 강조됩니다.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4526280" y="5093208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5" name="Text 22"/>
          <p:cNvSpPr txBox="1"/>
          <p:nvPr/>
        </p:nvSpPr>
        <p:spPr>
          <a:xfrm>
            <a:off x="4526280" y="5202936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3.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4892040" y="520293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세 개의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탭으로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봅니다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4892040" y="551383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기록, AI 요약, 조치 탭에서 원문과 요약,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할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일을 한 화면에서 오갑니다.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8778240" y="2285999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기능 명세</a:t>
            </a:r>
            <a:endParaRPr lang="en-US" sz="10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157925"/>
              </p:ext>
            </p:extLst>
          </p:nvPr>
        </p:nvGraphicFramePr>
        <p:xfrm>
          <a:off x="8778240" y="2606039"/>
          <a:ext cx="2999232" cy="2304288"/>
        </p:xfrm>
        <a:graphic>
          <a:graphicData uri="http://schemas.openxmlformats.org/drawingml/2006/table">
            <a:tbl>
              <a:tblPr/>
              <a:tblGrid>
                <a:gridCol w="96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9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녹음 상태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녹음 중 표시, 파형, 경과 시간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화자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이름과 역할별로 자동 구분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표시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발언 시각, 핵심 단어 강조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연동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끝나는 즉시 AI 요약과 조치 생성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플랜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Pro(음성 인식 시간 포함)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화면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실시간 회의 기록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" name="Shape 26"/>
          <p:cNvSpPr/>
          <p:nvPr/>
        </p:nvSpPr>
        <p:spPr>
          <a:xfrm>
            <a:off x="8778240" y="5148072"/>
            <a:ext cx="2999232" cy="86868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31" name="Text 27"/>
          <p:cNvSpPr txBox="1"/>
          <p:nvPr/>
        </p:nvSpPr>
        <p:spPr>
          <a:xfrm>
            <a:off x="8915400" y="5148072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회의 중에 메모할 </a:t>
            </a:r>
            <a:r>
              <a:rPr lang="en-US" sz="110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필요가</a:t>
            </a:r>
            <a:r>
              <a:rPr lang="en-US" sz="11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 </a:t>
            </a:r>
            <a:r>
              <a:rPr lang="en-US" sz="110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없어</a:t>
            </a:r>
            <a:br>
              <a:rPr lang="en-US" sz="11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</a:br>
            <a:r>
              <a:rPr lang="en-US" sz="110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상담에만</a:t>
            </a:r>
            <a:r>
              <a:rPr lang="en-US" sz="11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 집중할 수 </a:t>
            </a:r>
            <a:r>
              <a:rPr lang="en-US" sz="110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있습니다</a:t>
            </a:r>
            <a:r>
              <a:rPr lang="en-US" sz="11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기능 3 · 사건 관리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0" y="841247"/>
            <a:ext cx="4160520" cy="5605271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KR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58CC509-43ED-8D90-937C-093850DCB7B6}"/>
              </a:ext>
            </a:extLst>
          </p:cNvPr>
          <p:cNvGrpSpPr/>
          <p:nvPr/>
        </p:nvGrpSpPr>
        <p:grpSpPr>
          <a:xfrm>
            <a:off x="182880" y="1133857"/>
            <a:ext cx="3794760" cy="5129784"/>
            <a:chOff x="411480" y="1404046"/>
            <a:chExt cx="3383280" cy="4768154"/>
          </a:xfrm>
        </p:grpSpPr>
        <p:sp>
          <p:nvSpPr>
            <p:cNvPr id="11" name="Shape 9"/>
            <p:cNvSpPr/>
            <p:nvPr/>
          </p:nvSpPr>
          <p:spPr>
            <a:xfrm>
              <a:off x="1038286" y="1404046"/>
              <a:ext cx="2084454" cy="4369948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2" name="Image 0" descr="/home/claude/round_light_7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280" y="1463040"/>
              <a:ext cx="1966466" cy="4251960"/>
            </a:xfrm>
            <a:prstGeom prst="rect">
              <a:avLst/>
            </a:prstGeom>
          </p:spPr>
        </p:pic>
        <p:sp>
          <p:nvSpPr>
            <p:cNvPr id="13" name="Text 10"/>
            <p:cNvSpPr txBox="1"/>
            <p:nvPr/>
          </p:nvSpPr>
          <p:spPr>
            <a:xfrm>
              <a:off x="411480" y="5806440"/>
              <a:ext cx="33832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chemeClr val="bg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사건 관리</a:t>
              </a:r>
              <a:endParaRPr lang="en-US" sz="15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 11"/>
          <p:cNvSpPr txBox="1"/>
          <p:nvPr/>
        </p:nvSpPr>
        <p:spPr>
          <a:xfrm>
            <a:off x="4526280" y="10972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사건의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흐름을</a:t>
            </a:r>
            <a:r>
              <a:rPr lang="ko-KR" altLang="en-US" sz="2200" dirty="0"/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한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화면에서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봅니다</a:t>
            </a:r>
            <a:r>
              <a:rPr lang="en-US" altLang="ko-KR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200" dirty="0"/>
          </a:p>
        </p:txBody>
      </p:sp>
      <p:sp>
        <p:nvSpPr>
          <p:cNvPr id="15" name="Text 12"/>
          <p:cNvSpPr txBox="1"/>
          <p:nvPr/>
        </p:nvSpPr>
        <p:spPr>
          <a:xfrm>
            <a:off x="4526280" y="1673352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 프로필에 의뢰 유형, 담당 변호사, 사건 상태, 계약일,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미팅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횟수,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공유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파일이 정리되고,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사건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타임라인에는 회의록과 조치가 자동으로 쌓입니다.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ko-KR" alt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사내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미팅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캘린더와도 연결됩니다.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4526280" y="2834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이런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점이</a:t>
            </a: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다릅니다</a:t>
            </a:r>
            <a:r>
              <a:rPr lang="en-US" altLang="ko-KR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526280" y="3154680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1.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92040" y="315468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의뢰인과 사건 정보를 한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번에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봅니다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4892040" y="3465576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 유형, 담당자, 상태, 계약일, 미팅 횟수,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공유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파일을 한 화면에 모았습니다.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526280" y="4069080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1" name="Text 18"/>
          <p:cNvSpPr txBox="1"/>
          <p:nvPr/>
        </p:nvSpPr>
        <p:spPr>
          <a:xfrm>
            <a:off x="4526280" y="4178808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2.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4892040" y="417880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사건 타임라인이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자동으로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쌓입니다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892040" y="4489704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회의록, 의견서, 조치가 시간순으로 기록됩니다.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진행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단계도 여기서 관리합니다.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4526280" y="5093208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5" name="Text 22"/>
          <p:cNvSpPr txBox="1"/>
          <p:nvPr/>
        </p:nvSpPr>
        <p:spPr>
          <a:xfrm>
            <a:off x="4526280" y="5202936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3.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4892040" y="520293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미팅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캘린더와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연결됩니다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4892040" y="551383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일정별로 미팅과 회의록을 함께 봅니다.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진행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중, 예정, 완료 상태가 표시됩니다.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8732520" y="2331719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기능 명세</a:t>
            </a:r>
            <a:endParaRPr lang="en-US" sz="95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943808"/>
              </p:ext>
            </p:extLst>
          </p:nvPr>
        </p:nvGraphicFramePr>
        <p:xfrm>
          <a:off x="8732520" y="2651759"/>
          <a:ext cx="2999232" cy="2304288"/>
        </p:xfrm>
        <a:graphic>
          <a:graphicData uri="http://schemas.openxmlformats.org/drawingml/2006/table">
            <a:tbl>
              <a:tblPr/>
              <a:tblGrid>
                <a:gridCol w="96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9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구성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의뢰인, 문서, 일정, 메시지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보기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프로필, 타임라인, 캘린더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상태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진행 중, 예정, 완료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연결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회의록, 조치, 파일 자동 연결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플랜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기본 사건 관리는 무료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화면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미팅 캘린더, 의뢰인 프로필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" name="Shape 26"/>
          <p:cNvSpPr/>
          <p:nvPr/>
        </p:nvSpPr>
        <p:spPr>
          <a:xfrm>
            <a:off x="8732520" y="5202936"/>
            <a:ext cx="2999232" cy="86868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pPr algn="ctr"/>
            <a:endParaRPr lang="en-KR" sz="2400"/>
          </a:p>
        </p:txBody>
      </p:sp>
      <p:sp>
        <p:nvSpPr>
          <p:cNvPr id="31" name="Text 27"/>
          <p:cNvSpPr txBox="1"/>
          <p:nvPr/>
        </p:nvSpPr>
        <p:spPr>
          <a:xfrm>
            <a:off x="8869680" y="5202936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흩어진 정보를 찾아 모으는 시간이 사라집니다.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기능 4 · 의뢰인 소통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0" y="841248"/>
            <a:ext cx="4160520" cy="5632704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KR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B61F43C-C921-E9B8-FFF4-0B098FE8FF96}"/>
              </a:ext>
            </a:extLst>
          </p:cNvPr>
          <p:cNvGrpSpPr/>
          <p:nvPr/>
        </p:nvGrpSpPr>
        <p:grpSpPr>
          <a:xfrm>
            <a:off x="182880" y="1165860"/>
            <a:ext cx="3794760" cy="5129784"/>
            <a:chOff x="411480" y="1404046"/>
            <a:chExt cx="3383280" cy="4768154"/>
          </a:xfrm>
        </p:grpSpPr>
        <p:sp>
          <p:nvSpPr>
            <p:cNvPr id="11" name="Shape 9"/>
            <p:cNvSpPr/>
            <p:nvPr/>
          </p:nvSpPr>
          <p:spPr>
            <a:xfrm>
              <a:off x="1038286" y="1404046"/>
              <a:ext cx="2084454" cy="4369948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2" name="Image 0" descr="/home/claude/round_light_5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280" y="1463040"/>
              <a:ext cx="1966466" cy="4251960"/>
            </a:xfrm>
            <a:prstGeom prst="rect">
              <a:avLst/>
            </a:prstGeom>
          </p:spPr>
        </p:pic>
        <p:sp>
          <p:nvSpPr>
            <p:cNvPr id="13" name="Text 10"/>
            <p:cNvSpPr txBox="1"/>
            <p:nvPr/>
          </p:nvSpPr>
          <p:spPr>
            <a:xfrm>
              <a:off x="411480" y="5806440"/>
              <a:ext cx="33832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chemeClr val="bg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의뢰인 소통</a:t>
              </a:r>
              <a:endParaRPr lang="en-US" sz="15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 11"/>
          <p:cNvSpPr txBox="1"/>
          <p:nvPr/>
        </p:nvSpPr>
        <p:spPr>
          <a:xfrm>
            <a:off x="4526280" y="10972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요약을 공유하는 순간</a:t>
            </a:r>
            <a:endParaRPr lang="en-US" sz="2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의뢰인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응대가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줄어듭니다</a:t>
            </a:r>
            <a:r>
              <a:rPr lang="en-US" altLang="ko-KR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200" dirty="0"/>
          </a:p>
        </p:txBody>
      </p:sp>
      <p:sp>
        <p:nvSpPr>
          <p:cNvPr id="15" name="Text 12"/>
          <p:cNvSpPr txBox="1"/>
          <p:nvPr/>
        </p:nvSpPr>
        <p:spPr>
          <a:xfrm>
            <a:off x="4526280" y="178308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의뢰인과의 채팅에 AI 회의록 요약이 만들어져 공유됩니다.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진행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보고서 초안은 AI가 쓰고, 보안 링크로 열리는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포털에서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의뢰인이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진행 상황, 일정, 문서를 직접 확인합니다.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4526280" y="2834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이런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점이</a:t>
            </a: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다릅니다</a:t>
            </a:r>
            <a:r>
              <a:rPr lang="en-US" altLang="ko-KR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526280" y="3154680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1.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92040" y="315468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AI 회의록을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채팅으로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보냅니다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4892040" y="3465576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핵심 합의와 후속 조치가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정리된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요약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카드를 채팅으로 전송합니다.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526280" y="4069080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1" name="Text 18"/>
          <p:cNvSpPr txBox="1"/>
          <p:nvPr/>
        </p:nvSpPr>
        <p:spPr>
          <a:xfrm>
            <a:off x="4526280" y="4178808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2.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4892040" y="417880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진행 보고서 초안을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AI가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씁니다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892040" y="4489704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초안을 검토한 뒤 의뢰인에게 자동으로 안내됩니다.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4526280" y="5093208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5" name="Text 22"/>
          <p:cNvSpPr txBox="1"/>
          <p:nvPr/>
        </p:nvSpPr>
        <p:spPr>
          <a:xfrm>
            <a:off x="4526280" y="5202936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3.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4892040" y="520293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의뢰인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포털을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제공합니다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4892040" y="551383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보안 링크로 사건 진행 상황, 일정, 문서를 공유합니다.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문의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전화가 줄어듭니다.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8764080" y="2350009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기능 명세</a:t>
            </a:r>
            <a:endParaRPr lang="en-US" sz="95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93677"/>
              </p:ext>
            </p:extLst>
          </p:nvPr>
        </p:nvGraphicFramePr>
        <p:xfrm>
          <a:off x="8764080" y="2670049"/>
          <a:ext cx="2999232" cy="2304288"/>
        </p:xfrm>
        <a:graphic>
          <a:graphicData uri="http://schemas.openxmlformats.org/drawingml/2006/table">
            <a:tbl>
              <a:tblPr/>
              <a:tblGrid>
                <a:gridCol w="96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9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채널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채팅, 포털, 문자, 보고서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자동화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요약 카드, 보고서 초안, 상태 알림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파일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계약서 등 첨부, 공유 파일 관리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보안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보안 링크로 열리는 포털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플랜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포털은 무료 1개, Pro에서 확장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화면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메시지, 채팅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" name="Shape 26"/>
          <p:cNvSpPr/>
          <p:nvPr/>
        </p:nvSpPr>
        <p:spPr>
          <a:xfrm>
            <a:off x="8764080" y="5266945"/>
            <a:ext cx="2999232" cy="86868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1" name="Text 27"/>
          <p:cNvSpPr txBox="1"/>
          <p:nvPr/>
        </p:nvSpPr>
        <p:spPr>
          <a:xfrm>
            <a:off x="8901240" y="5266945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같은 설명을 반복하는 일이 없어집니다.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기능 5 · 문서와 알림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0" y="841248"/>
            <a:ext cx="4160520" cy="5605272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KR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CFE1D1-BDBA-BFAB-8B63-C241EAF39569}"/>
              </a:ext>
            </a:extLst>
          </p:cNvPr>
          <p:cNvGrpSpPr/>
          <p:nvPr/>
        </p:nvGrpSpPr>
        <p:grpSpPr>
          <a:xfrm>
            <a:off x="182880" y="1097280"/>
            <a:ext cx="3794760" cy="5129784"/>
            <a:chOff x="411480" y="1404046"/>
            <a:chExt cx="3383280" cy="4768154"/>
          </a:xfrm>
        </p:grpSpPr>
        <p:sp>
          <p:nvSpPr>
            <p:cNvPr id="11" name="Shape 9"/>
            <p:cNvSpPr/>
            <p:nvPr/>
          </p:nvSpPr>
          <p:spPr>
            <a:xfrm>
              <a:off x="1038286" y="1404046"/>
              <a:ext cx="2084454" cy="4369948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2" name="Image 0" descr="/home/claude/round_light_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280" y="1463040"/>
              <a:ext cx="1966466" cy="4251960"/>
            </a:xfrm>
            <a:prstGeom prst="rect">
              <a:avLst/>
            </a:prstGeom>
          </p:spPr>
        </p:pic>
        <p:sp>
          <p:nvSpPr>
            <p:cNvPr id="13" name="Text 10"/>
            <p:cNvSpPr txBox="1"/>
            <p:nvPr/>
          </p:nvSpPr>
          <p:spPr>
            <a:xfrm>
              <a:off x="411480" y="5806440"/>
              <a:ext cx="33832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dirty="0">
                  <a:solidFill>
                    <a:schemeClr val="bg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문서, 전자서명, 알림</a:t>
              </a:r>
              <a:endParaRPr lang="en-US" sz="15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 11"/>
          <p:cNvSpPr txBox="1"/>
          <p:nvPr/>
        </p:nvSpPr>
        <p:spPr>
          <a:xfrm>
            <a:off x="4526280" y="10972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문서와 알림까지</a:t>
            </a:r>
            <a:endParaRPr lang="en-US" sz="2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사건이 끝날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때까지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이어집니다</a:t>
            </a:r>
            <a:r>
              <a:rPr lang="en-US" altLang="ko-KR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200" dirty="0"/>
          </a:p>
        </p:txBody>
      </p:sp>
      <p:sp>
        <p:nvSpPr>
          <p:cNvPr id="15" name="Text 12"/>
          <p:cNvSpPr txBox="1"/>
          <p:nvPr/>
        </p:nvSpPr>
        <p:spPr>
          <a:xfrm>
            <a:off x="4526280" y="178308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계약서를 쓰고 미리 본 뒤 전자서명으로 보냅니다.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예약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안내와 상태 알림은 문자로 자동으로 나가고,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회의록 생성이나 후속 조치 마감 같은 일은 알림으로 알려줍니다.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4526280" y="2834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이런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점이</a:t>
            </a: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50" b="1" dirty="0" err="1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다릅니다</a:t>
            </a:r>
            <a:r>
              <a:rPr lang="en-US" altLang="ko-KR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526280" y="3154680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1.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92040" y="315468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문서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작성부터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전자서명까지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4892040" y="3465576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계약서 작성, 미리보기, 전자서명 발송이 한 흐름으로 이어집니다.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526280" y="4069080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1" name="Text 18"/>
          <p:cNvSpPr txBox="1"/>
          <p:nvPr/>
        </p:nvSpPr>
        <p:spPr>
          <a:xfrm>
            <a:off x="4526280" y="4178808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2.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4892040" y="417880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문자와 알림이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자동으로</a:t>
            </a: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나갑니다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892040" y="4489704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예약 안내, 상태 알림, 회의록 생성, 조치 마감 알림을 보냅니다.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4526280" y="5093208"/>
            <a:ext cx="393192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5" name="Text 22"/>
          <p:cNvSpPr txBox="1"/>
          <p:nvPr/>
        </p:nvSpPr>
        <p:spPr>
          <a:xfrm>
            <a:off x="4526280" y="5202936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3.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4892040" y="520293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콘텐츠 작성과 AI </a:t>
            </a:r>
            <a:r>
              <a:rPr lang="en-US" sz="16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자동응답</a:t>
            </a:r>
            <a:r>
              <a:rPr lang="en-US" altLang="ko-KR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4892040" y="551383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블로그와 뉴스레터 작성을 돕고,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챗봇이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1차 응대와 사건 정보 수집을 맡습니다.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8759952" y="2185417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기능 명세</a:t>
            </a:r>
            <a:endParaRPr lang="en-US" sz="95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834223"/>
              </p:ext>
            </p:extLst>
          </p:nvPr>
        </p:nvGraphicFramePr>
        <p:xfrm>
          <a:off x="8759952" y="2505457"/>
          <a:ext cx="2999232" cy="2304288"/>
        </p:xfrm>
        <a:graphic>
          <a:graphicData uri="http://schemas.openxmlformats.org/drawingml/2006/table">
            <a:tbl>
              <a:tblPr/>
              <a:tblGrid>
                <a:gridCol w="841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문서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작성, 미리보기, 전자서명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알림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문자, 앱 알림, AI 인사이트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자동화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예약 안내, 상태 알림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콘텐츠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블로그, 뉴스레터, 챗봇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플랜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미리보기는 무료, 서명과 문자는 Pro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화면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알림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" name="Shape 26"/>
          <p:cNvSpPr/>
          <p:nvPr/>
        </p:nvSpPr>
        <p:spPr>
          <a:xfrm>
            <a:off x="8759952" y="5166361"/>
            <a:ext cx="2999232" cy="868680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1" name="Text 27"/>
          <p:cNvSpPr txBox="1"/>
          <p:nvPr/>
        </p:nvSpPr>
        <p:spPr>
          <a:xfrm>
            <a:off x="8897112" y="5166361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사건이 끝날 때까지 </a:t>
            </a:r>
            <a:r>
              <a:rPr lang="en-US" sz="105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반복되는</a:t>
            </a:r>
            <a:r>
              <a:rPr lang="en-US" sz="10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 </a:t>
            </a:r>
            <a:r>
              <a:rPr lang="en-US" sz="105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일을</a:t>
            </a:r>
            <a:br>
              <a:rPr lang="en-US" sz="10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</a:br>
            <a:r>
              <a:rPr lang="en-US" sz="105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한곳에서</a:t>
            </a:r>
            <a:r>
              <a:rPr lang="en-US" sz="105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 처리합니다.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화면 구성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51560"/>
            <a:ext cx="113687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여덟 개 화면으로 </a:t>
            </a:r>
            <a:r>
              <a:rPr lang="en-US" sz="21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구성되어</a:t>
            </a:r>
            <a:r>
              <a:rPr lang="en-US" sz="21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1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있습니다</a:t>
            </a:r>
            <a:r>
              <a:rPr lang="en-US" altLang="ko-KR" sz="21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1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FFEFF8A-E1E1-B2D3-4BE7-EFF439046205}"/>
              </a:ext>
            </a:extLst>
          </p:cNvPr>
          <p:cNvGrpSpPr/>
          <p:nvPr/>
        </p:nvGrpSpPr>
        <p:grpSpPr>
          <a:xfrm>
            <a:off x="200406" y="1467194"/>
            <a:ext cx="11791188" cy="2953512"/>
            <a:chOff x="411480" y="1536192"/>
            <a:chExt cx="11379708" cy="3017520"/>
          </a:xfrm>
        </p:grpSpPr>
        <p:sp>
          <p:nvSpPr>
            <p:cNvPr id="10" name="Shape 8"/>
            <p:cNvSpPr/>
            <p:nvPr/>
          </p:nvSpPr>
          <p:spPr>
            <a:xfrm>
              <a:off x="543086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1" name="Image 0" descr="/home/claude/round_light_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072" y="1828800"/>
              <a:ext cx="1099529" cy="2377440"/>
            </a:xfrm>
            <a:prstGeom prst="rect">
              <a:avLst/>
            </a:prstGeom>
          </p:spPr>
        </p:pic>
        <p:sp>
          <p:nvSpPr>
            <p:cNvPr id="12" name="Text 9"/>
            <p:cNvSpPr txBox="1"/>
            <p:nvPr/>
          </p:nvSpPr>
          <p:spPr>
            <a:xfrm>
              <a:off x="438912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1</a:t>
              </a:r>
              <a:endParaRPr lang="en-US" sz="950" dirty="0"/>
            </a:p>
          </p:txBody>
        </p:sp>
        <p:sp>
          <p:nvSpPr>
            <p:cNvPr id="13" name="Text 10"/>
            <p:cNvSpPr txBox="1"/>
            <p:nvPr/>
          </p:nvSpPr>
          <p:spPr>
            <a:xfrm>
              <a:off x="411480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홈 대시보드</a:t>
              </a:r>
              <a:endParaRPr lang="en-US" sz="900" dirty="0"/>
            </a:p>
          </p:txBody>
        </p:sp>
        <p:sp>
          <p:nvSpPr>
            <p:cNvPr id="14" name="Shape 11"/>
            <p:cNvSpPr/>
            <p:nvPr/>
          </p:nvSpPr>
          <p:spPr>
            <a:xfrm>
              <a:off x="1964978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5" name="Image 1" descr="/home/claude/round_light_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7964" y="1828800"/>
              <a:ext cx="1099529" cy="2377440"/>
            </a:xfrm>
            <a:prstGeom prst="rect">
              <a:avLst/>
            </a:prstGeom>
          </p:spPr>
        </p:pic>
        <p:sp>
          <p:nvSpPr>
            <p:cNvPr id="16" name="Text 12"/>
            <p:cNvSpPr txBox="1"/>
            <p:nvPr/>
          </p:nvSpPr>
          <p:spPr>
            <a:xfrm>
              <a:off x="1860804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2</a:t>
              </a:r>
              <a:endParaRPr lang="en-US" sz="950" dirty="0"/>
            </a:p>
          </p:txBody>
        </p:sp>
        <p:sp>
          <p:nvSpPr>
            <p:cNvPr id="17" name="Text 13"/>
            <p:cNvSpPr txBox="1"/>
            <p:nvPr/>
          </p:nvSpPr>
          <p:spPr>
            <a:xfrm>
              <a:off x="1833372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실시간 회의 기록</a:t>
              </a:r>
              <a:endParaRPr lang="en-US" sz="900" dirty="0"/>
            </a:p>
          </p:txBody>
        </p:sp>
        <p:sp>
          <p:nvSpPr>
            <p:cNvPr id="18" name="Shape 14"/>
            <p:cNvSpPr/>
            <p:nvPr/>
          </p:nvSpPr>
          <p:spPr>
            <a:xfrm>
              <a:off x="3386870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9" name="Image 2" descr="/home/claude/round_light_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9856" y="1828800"/>
              <a:ext cx="1099529" cy="2377440"/>
            </a:xfrm>
            <a:prstGeom prst="rect">
              <a:avLst/>
            </a:prstGeom>
          </p:spPr>
        </p:pic>
        <p:sp>
          <p:nvSpPr>
            <p:cNvPr id="20" name="Text 15"/>
            <p:cNvSpPr txBox="1"/>
            <p:nvPr/>
          </p:nvSpPr>
          <p:spPr>
            <a:xfrm>
              <a:off x="3282696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3</a:t>
              </a:r>
              <a:endParaRPr lang="en-US" sz="950" dirty="0"/>
            </a:p>
          </p:txBody>
        </p:sp>
        <p:sp>
          <p:nvSpPr>
            <p:cNvPr id="21" name="Text 16"/>
            <p:cNvSpPr txBox="1"/>
            <p:nvPr/>
          </p:nvSpPr>
          <p:spPr>
            <a:xfrm>
              <a:off x="3255264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AI 요약</a:t>
              </a:r>
              <a:endParaRPr lang="en-US" sz="900" dirty="0"/>
            </a:p>
          </p:txBody>
        </p:sp>
        <p:sp>
          <p:nvSpPr>
            <p:cNvPr id="22" name="Shape 17"/>
            <p:cNvSpPr/>
            <p:nvPr/>
          </p:nvSpPr>
          <p:spPr>
            <a:xfrm>
              <a:off x="4808762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23" name="Image 3" descr="/home/claude/round_light_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41748" y="1828800"/>
              <a:ext cx="1099529" cy="2377440"/>
            </a:xfrm>
            <a:prstGeom prst="rect">
              <a:avLst/>
            </a:prstGeom>
          </p:spPr>
        </p:pic>
        <p:sp>
          <p:nvSpPr>
            <p:cNvPr id="24" name="Text 18"/>
            <p:cNvSpPr txBox="1"/>
            <p:nvPr/>
          </p:nvSpPr>
          <p:spPr>
            <a:xfrm>
              <a:off x="4704588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4</a:t>
              </a:r>
              <a:endParaRPr lang="en-US" sz="950" dirty="0"/>
            </a:p>
          </p:txBody>
        </p:sp>
        <p:sp>
          <p:nvSpPr>
            <p:cNvPr id="25" name="Text 19"/>
            <p:cNvSpPr txBox="1"/>
            <p:nvPr/>
          </p:nvSpPr>
          <p:spPr>
            <a:xfrm>
              <a:off x="4677156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메시지 목록</a:t>
              </a:r>
              <a:endParaRPr lang="en-US" sz="900" dirty="0"/>
            </a:p>
          </p:txBody>
        </p:sp>
        <p:sp>
          <p:nvSpPr>
            <p:cNvPr id="26" name="Shape 20"/>
            <p:cNvSpPr/>
            <p:nvPr/>
          </p:nvSpPr>
          <p:spPr>
            <a:xfrm>
              <a:off x="6230654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27" name="Image 4" descr="/home/claude/round_light_5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63640" y="1828800"/>
              <a:ext cx="1099529" cy="2377440"/>
            </a:xfrm>
            <a:prstGeom prst="rect">
              <a:avLst/>
            </a:prstGeom>
          </p:spPr>
        </p:pic>
        <p:sp>
          <p:nvSpPr>
            <p:cNvPr id="28" name="Text 21"/>
            <p:cNvSpPr txBox="1"/>
            <p:nvPr/>
          </p:nvSpPr>
          <p:spPr>
            <a:xfrm>
              <a:off x="6126480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5</a:t>
              </a:r>
              <a:endParaRPr lang="en-US" sz="950" dirty="0"/>
            </a:p>
          </p:txBody>
        </p:sp>
        <p:sp>
          <p:nvSpPr>
            <p:cNvPr id="29" name="Text 22"/>
            <p:cNvSpPr txBox="1"/>
            <p:nvPr/>
          </p:nvSpPr>
          <p:spPr>
            <a:xfrm>
              <a:off x="6099048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채팅과 공유</a:t>
              </a:r>
              <a:endParaRPr lang="en-US" sz="900" dirty="0"/>
            </a:p>
          </p:txBody>
        </p:sp>
        <p:sp>
          <p:nvSpPr>
            <p:cNvPr id="30" name="Shape 23"/>
            <p:cNvSpPr/>
            <p:nvPr/>
          </p:nvSpPr>
          <p:spPr>
            <a:xfrm>
              <a:off x="7652546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31" name="Image 5" descr="/home/claude/round_light_6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85532" y="1828800"/>
              <a:ext cx="1099529" cy="2377440"/>
            </a:xfrm>
            <a:prstGeom prst="rect">
              <a:avLst/>
            </a:prstGeom>
          </p:spPr>
        </p:pic>
        <p:sp>
          <p:nvSpPr>
            <p:cNvPr id="32" name="Text 24"/>
            <p:cNvSpPr txBox="1"/>
            <p:nvPr/>
          </p:nvSpPr>
          <p:spPr>
            <a:xfrm>
              <a:off x="7548372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6</a:t>
              </a:r>
              <a:endParaRPr lang="en-US" sz="950" dirty="0"/>
            </a:p>
          </p:txBody>
        </p:sp>
        <p:sp>
          <p:nvSpPr>
            <p:cNvPr id="33" name="Text 25"/>
            <p:cNvSpPr txBox="1"/>
            <p:nvPr/>
          </p:nvSpPr>
          <p:spPr>
            <a:xfrm>
              <a:off x="7520940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미팅 캘린더</a:t>
              </a:r>
              <a:endParaRPr lang="en-US" sz="900" dirty="0"/>
            </a:p>
          </p:txBody>
        </p:sp>
        <p:sp>
          <p:nvSpPr>
            <p:cNvPr id="34" name="Shape 26"/>
            <p:cNvSpPr/>
            <p:nvPr/>
          </p:nvSpPr>
          <p:spPr>
            <a:xfrm>
              <a:off x="9074438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35" name="Image 6" descr="/home/claude/round_light_7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107424" y="1828800"/>
              <a:ext cx="1099529" cy="2377440"/>
            </a:xfrm>
            <a:prstGeom prst="rect">
              <a:avLst/>
            </a:prstGeom>
          </p:spPr>
        </p:pic>
        <p:sp>
          <p:nvSpPr>
            <p:cNvPr id="36" name="Text 27"/>
            <p:cNvSpPr txBox="1"/>
            <p:nvPr/>
          </p:nvSpPr>
          <p:spPr>
            <a:xfrm>
              <a:off x="8970264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7</a:t>
              </a:r>
              <a:endParaRPr lang="en-US" sz="950" dirty="0"/>
            </a:p>
          </p:txBody>
        </p:sp>
        <p:sp>
          <p:nvSpPr>
            <p:cNvPr id="37" name="Text 28"/>
            <p:cNvSpPr txBox="1"/>
            <p:nvPr/>
          </p:nvSpPr>
          <p:spPr>
            <a:xfrm>
              <a:off x="8942832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의뢰인 프로필</a:t>
              </a:r>
              <a:endParaRPr lang="en-US" sz="900" dirty="0"/>
            </a:p>
          </p:txBody>
        </p:sp>
        <p:sp>
          <p:nvSpPr>
            <p:cNvPr id="38" name="Shape 29"/>
            <p:cNvSpPr/>
            <p:nvPr/>
          </p:nvSpPr>
          <p:spPr>
            <a:xfrm>
              <a:off x="10496330" y="1795814"/>
              <a:ext cx="1165501" cy="2443412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39" name="Image 7" descr="/home/claude/round_light_8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529316" y="1828800"/>
              <a:ext cx="1099529" cy="2377440"/>
            </a:xfrm>
            <a:prstGeom prst="rect">
              <a:avLst/>
            </a:prstGeom>
          </p:spPr>
        </p:pic>
        <p:sp>
          <p:nvSpPr>
            <p:cNvPr id="40" name="Text 30"/>
            <p:cNvSpPr txBox="1"/>
            <p:nvPr/>
          </p:nvSpPr>
          <p:spPr>
            <a:xfrm>
              <a:off x="10392156" y="1536192"/>
              <a:ext cx="137160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50" b="1" dirty="0">
                  <a:solidFill>
                    <a:srgbClr val="9A9A9E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8</a:t>
              </a:r>
              <a:endParaRPr lang="en-US" sz="950" dirty="0"/>
            </a:p>
          </p:txBody>
        </p:sp>
        <p:sp>
          <p:nvSpPr>
            <p:cNvPr id="41" name="Text 31"/>
            <p:cNvSpPr txBox="1"/>
            <p:nvPr/>
          </p:nvSpPr>
          <p:spPr>
            <a:xfrm>
              <a:off x="10364724" y="4279392"/>
              <a:ext cx="14264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111111"/>
                  </a:solidFill>
                  <a:latin typeface="Pretendard SemiBold" pitchFamily="34" charset="0"/>
                  <a:ea typeface="Pretendard SemiBold" pitchFamily="34" charset="-122"/>
                  <a:cs typeface="Pretendard SemiBold" pitchFamily="34" charset="-120"/>
                </a:rPr>
                <a:t>알림</a:t>
              </a:r>
              <a:endParaRPr lang="en-US" sz="900" dirty="0"/>
            </a:p>
          </p:txBody>
        </p:sp>
      </p:grp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3652"/>
              </p:ext>
            </p:extLst>
          </p:nvPr>
        </p:nvGraphicFramePr>
        <p:xfrm>
          <a:off x="336771" y="4608020"/>
          <a:ext cx="11520787" cy="1645920"/>
        </p:xfrm>
        <a:graphic>
          <a:graphicData uri="http://schemas.openxmlformats.org/drawingml/2006/table">
            <a:tbl>
              <a:tblPr/>
              <a:tblGrid>
                <a:gridCol w="741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8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9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번호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화면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무엇을 하는 화면인가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언제 쓰나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1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홈 대시보드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이번 달 미팅, 회의록, 진행 중인 사건 수와 오늘의 미팅(진행 중, 예정, 완료)을 봅니다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하루 시작, 미팅 전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2, 3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실시간 기록, AI 요약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녹음 중 실시간 기록과 핵심 단어 표시, 회의 개요와 핵심 논의, 후속 조치, 리스크 평가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미팅 중과 직후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4, 5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메시지, 채팅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의뢰인별 대화, 읽지 않은 메시지와 파일 공유 필터, AI 회의록 요약 카드 전송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미팅 후 공유할 때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6, 7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캘린더, 의뢰인 프로필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월간 일정과 미팅 상태, 의뢰 유형과 담당자, 상태, 계약일, 사건 타임라인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일정과 사건을 관리할 때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8</a:t>
                      </a:r>
                      <a:endParaRPr lang="en-US" sz="10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알림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AI 회의록 생성, 의뢰인 메시지, 후속 조치 마감, 미팅 알림, AI 인사이트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수시로</a:t>
                      </a:r>
                      <a:endParaRPr lang="en-US" sz="10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다크 모드와 라이트 모드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752447" y="1102655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사무실에서도, 이동 중에도 </a:t>
            </a: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보기 편한 두 </a:t>
            </a:r>
            <a:r>
              <a:rPr lang="en-US" sz="20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가지</a:t>
            </a: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0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화면</a:t>
            </a:r>
            <a:r>
              <a:rPr lang="ko-KR" altLang="en-US" sz="20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을 지원합니다</a:t>
            </a:r>
            <a:r>
              <a:rPr lang="en-US" altLang="ko-KR" sz="2000" b="1" dirty="0">
                <a:solidFill>
                  <a:srgbClr val="11111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.</a:t>
            </a:r>
            <a:endParaRPr lang="en-US" sz="2000" b="1" dirty="0"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1752447" y="1519233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 구성에 색만 바뀝니다. 밤이나 이동 중에는 다크 모드가, 밝은 사무실에서 문서를 볼 때는 라이트 모드가 편합니다.</a:t>
            </a:r>
            <a:endParaRPr lang="en-US" sz="11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89E685-868C-4F60-70C3-04F04A831131}"/>
              </a:ext>
            </a:extLst>
          </p:cNvPr>
          <p:cNvGrpSpPr/>
          <p:nvPr/>
        </p:nvGrpSpPr>
        <p:grpSpPr>
          <a:xfrm>
            <a:off x="1135126" y="1993056"/>
            <a:ext cx="2027613" cy="4173965"/>
            <a:chOff x="867459" y="2559099"/>
            <a:chExt cx="1658598" cy="3477163"/>
          </a:xfrm>
        </p:grpSpPr>
        <p:sp>
          <p:nvSpPr>
            <p:cNvPr id="13" name="Shape 11"/>
            <p:cNvSpPr/>
            <p:nvPr/>
          </p:nvSpPr>
          <p:spPr>
            <a:xfrm>
              <a:off x="867459" y="2559099"/>
              <a:ext cx="1658598" cy="3477163"/>
            </a:xfrm>
            <a:prstGeom prst="roundRect">
              <a:avLst>
                <a:gd name="adj" fmla="val 13899"/>
              </a:avLst>
            </a:prstGeom>
            <a:solidFill>
              <a:srgbClr val="0A0A0A"/>
            </a:solidFill>
            <a:ln w="9525">
              <a:solidFill>
                <a:srgbClr val="2C2C2E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4" name="Image 0" descr="/home/claude/round_dark_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2606040"/>
              <a:ext cx="1564715" cy="338328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AD5F97-2639-BA59-E209-04D51D3A96BF}"/>
              </a:ext>
            </a:extLst>
          </p:cNvPr>
          <p:cNvGrpSpPr/>
          <p:nvPr/>
        </p:nvGrpSpPr>
        <p:grpSpPr>
          <a:xfrm>
            <a:off x="3619926" y="1993056"/>
            <a:ext cx="2027613" cy="4173965"/>
            <a:chOff x="2879139" y="2559099"/>
            <a:chExt cx="1658598" cy="3477163"/>
          </a:xfrm>
        </p:grpSpPr>
        <p:sp>
          <p:nvSpPr>
            <p:cNvPr id="15" name="Shape 12"/>
            <p:cNvSpPr/>
            <p:nvPr/>
          </p:nvSpPr>
          <p:spPr>
            <a:xfrm>
              <a:off x="2879139" y="2559099"/>
              <a:ext cx="1658598" cy="3477163"/>
            </a:xfrm>
            <a:prstGeom prst="roundRect">
              <a:avLst>
                <a:gd name="adj" fmla="val 13899"/>
              </a:avLst>
            </a:prstGeom>
            <a:solidFill>
              <a:srgbClr val="0A0A0A"/>
            </a:solidFill>
            <a:ln w="9525">
              <a:solidFill>
                <a:srgbClr val="2C2C2E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6" name="Image 1" descr="/home/claude/round_dark_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26080" y="2606040"/>
              <a:ext cx="1564715" cy="338328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A8ACB1-0E6D-A802-536A-740A5296C19D}"/>
              </a:ext>
            </a:extLst>
          </p:cNvPr>
          <p:cNvGrpSpPr/>
          <p:nvPr/>
        </p:nvGrpSpPr>
        <p:grpSpPr>
          <a:xfrm>
            <a:off x="6593356" y="1972277"/>
            <a:ext cx="2058622" cy="4173959"/>
            <a:chOff x="6536739" y="2559099"/>
            <a:chExt cx="1658598" cy="3477163"/>
          </a:xfrm>
        </p:grpSpPr>
        <p:sp>
          <p:nvSpPr>
            <p:cNvPr id="20" name="Shape 16"/>
            <p:cNvSpPr/>
            <p:nvPr/>
          </p:nvSpPr>
          <p:spPr>
            <a:xfrm>
              <a:off x="6536739" y="2559099"/>
              <a:ext cx="1658598" cy="3477163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21" name="Image 2" descr="/home/claude/round_light_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83680" y="2606040"/>
              <a:ext cx="1564715" cy="338328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6A780D-453F-07D5-99B3-5896790A1A84}"/>
              </a:ext>
            </a:extLst>
          </p:cNvPr>
          <p:cNvGrpSpPr/>
          <p:nvPr/>
        </p:nvGrpSpPr>
        <p:grpSpPr>
          <a:xfrm>
            <a:off x="9103678" y="1972278"/>
            <a:ext cx="2058622" cy="4173958"/>
            <a:chOff x="8548419" y="2559099"/>
            <a:chExt cx="1658598" cy="3477163"/>
          </a:xfrm>
        </p:grpSpPr>
        <p:sp>
          <p:nvSpPr>
            <p:cNvPr id="22" name="Shape 17"/>
            <p:cNvSpPr/>
            <p:nvPr/>
          </p:nvSpPr>
          <p:spPr>
            <a:xfrm>
              <a:off x="8548419" y="2559099"/>
              <a:ext cx="1658598" cy="3477163"/>
            </a:xfrm>
            <a:prstGeom prst="roundRect">
              <a:avLst>
                <a:gd name="adj" fmla="val 13899"/>
              </a:avLst>
            </a:prstGeom>
            <a:solidFill>
              <a:srgbClr val="D8D8D8"/>
            </a:solidFill>
            <a:ln w="9525">
              <a:solidFill>
                <a:srgbClr val="C8C8C8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18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23" name="Image 3" descr="/home/claude/round_light_3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95360" y="2606040"/>
              <a:ext cx="1564715" cy="33832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제안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 txBox="1"/>
          <p:nvPr/>
        </p:nvSpPr>
        <p:spPr>
          <a:xfrm>
            <a:off x="411480" y="173736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0" dirty="0">
                <a:solidFill>
                  <a:srgbClr val="3A3A3C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03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329184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제안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429768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요금 안내와 함께 두 가지를 제안드립니다. </a:t>
            </a:r>
            <a:b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250" dirty="0" err="1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하나는</a:t>
            </a:r>
            <a: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베타 테스터로 먼저 써보시는 것, 다른 하나는 협회나 기관과의 제휴입니다. </a:t>
            </a:r>
            <a:b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250" dirty="0" err="1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도입</a:t>
            </a:r>
            <a:r>
              <a:rPr lang="en-US" sz="12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순서, 보안, 자주 묻는 질문, 문의처도 함께 실었습니다.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2C2C2E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6429994" y="1145771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홈 대시보드</a:t>
            </a:r>
            <a:endParaRPr lang="en-US" sz="9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A08B2F-95D0-DF2E-D2AB-E021A84C8F4A}"/>
              </a:ext>
            </a:extLst>
          </p:cNvPr>
          <p:cNvGrpSpPr/>
          <p:nvPr/>
        </p:nvGrpSpPr>
        <p:grpSpPr>
          <a:xfrm>
            <a:off x="7160533" y="1428583"/>
            <a:ext cx="2196522" cy="4604891"/>
            <a:chOff x="7405659" y="1400874"/>
            <a:chExt cx="2196522" cy="4604891"/>
          </a:xfrm>
        </p:grpSpPr>
        <p:sp>
          <p:nvSpPr>
            <p:cNvPr id="13" name="Shape 11"/>
            <p:cNvSpPr/>
            <p:nvPr/>
          </p:nvSpPr>
          <p:spPr>
            <a:xfrm>
              <a:off x="7405659" y="1400874"/>
              <a:ext cx="2196522" cy="4604891"/>
            </a:xfrm>
            <a:prstGeom prst="roundRect">
              <a:avLst>
                <a:gd name="adj" fmla="val 13899"/>
              </a:avLst>
            </a:prstGeom>
            <a:solidFill>
              <a:srgbClr val="0A0A0A"/>
            </a:solidFill>
            <a:ln w="9525">
              <a:solidFill>
                <a:srgbClr val="2C2C2E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14" name="Image 0" descr="/home/claude/round_dark_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67825" y="1463040"/>
              <a:ext cx="2072190" cy="4480560"/>
            </a:xfrm>
            <a:prstGeom prst="rect">
              <a:avLst/>
            </a:prstGeom>
          </p:spPr>
        </p:pic>
      </p:grpSp>
      <p:sp>
        <p:nvSpPr>
          <p:cNvPr id="15" name="Text 12"/>
          <p:cNvSpPr txBox="1"/>
          <p:nvPr/>
        </p:nvSpPr>
        <p:spPr>
          <a:xfrm>
            <a:off x="8869680" y="1162853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알림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9600219" y="1428584"/>
            <a:ext cx="2196522" cy="4604891"/>
          </a:xfrm>
          <a:prstGeom prst="roundRect">
            <a:avLst>
              <a:gd name="adj" fmla="val 13899"/>
            </a:avLst>
          </a:prstGeom>
          <a:solidFill>
            <a:srgbClr val="0A0A0A"/>
          </a:solidFill>
          <a:ln w="9525">
            <a:solidFill>
              <a:srgbClr val="2C2C2E"/>
            </a:solidFill>
            <a:prstDash val="solid"/>
          </a:ln>
          <a:effectLst>
            <a:outerShdw blurRad="203200" dist="889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KR"/>
          </a:p>
        </p:txBody>
      </p:sp>
      <p:pic>
        <p:nvPicPr>
          <p:cNvPr id="17" name="Image 1" descr="/home/claude/round_dark_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385" y="1490750"/>
            <a:ext cx="2072190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요금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5156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무료 플랜으로 시작하고,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필요할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때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넓히시면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됩니다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11480" y="15270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신용카드 없이 무료 플랜으로 바로 시작할 수 있습니다. Pro와 Team 요금은 사무소 규모와 사용량에 맞춰 협의합니다.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11480" y="2011680"/>
            <a:ext cx="3685032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 txBox="1"/>
          <p:nvPr/>
        </p:nvSpPr>
        <p:spPr>
          <a:xfrm>
            <a:off x="640080" y="21762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Free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4231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0원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2240280" y="217627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혼자 또는 작게 시작할 때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" y="3024446"/>
            <a:ext cx="3227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사건 관리, AI 요약 체험, 의뢰인 포털 1개, 문서 미리보기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251960" y="2011680"/>
            <a:ext cx="3685032" cy="1600200"/>
          </a:xfrm>
          <a:prstGeom prst="roundRect">
            <a:avLst>
              <a:gd name="adj" fmla="val 5714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7" name="Text 15"/>
          <p:cNvSpPr txBox="1"/>
          <p:nvPr/>
        </p:nvSpPr>
        <p:spPr>
          <a:xfrm>
            <a:off x="4480560" y="21762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Pro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4480560" y="24231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협의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6080760" y="217627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상담과 미팅이 많을 때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4480560" y="3024446"/>
            <a:ext cx="3227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요약 무제한, 음성 인식 시간 </a:t>
            </a:r>
            <a:r>
              <a:rPr lang="en-US" sz="950" dirty="0" err="1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포함</a:t>
            </a:r>
            <a:r>
              <a:rPr lang="en-US" sz="9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</a:t>
            </a:r>
            <a:br>
              <a:rPr lang="en-US" sz="9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9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전자서명, 진행 보고서, 문자 자동화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7022592" y="2468880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2C2C2E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22" name="Text 20"/>
          <p:cNvSpPr txBox="1"/>
          <p:nvPr/>
        </p:nvSpPr>
        <p:spPr>
          <a:xfrm>
            <a:off x="7022592" y="246888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추천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8092440" y="2011680"/>
            <a:ext cx="3685032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4" name="Text 22"/>
          <p:cNvSpPr txBox="1"/>
          <p:nvPr/>
        </p:nvSpPr>
        <p:spPr>
          <a:xfrm>
            <a:off x="8321040" y="21762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Team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8321040" y="24231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협의</a:t>
            </a:r>
            <a:endParaRPr lang="en-US" sz="2600" dirty="0"/>
          </a:p>
        </p:txBody>
      </p:sp>
      <p:sp>
        <p:nvSpPr>
          <p:cNvPr id="26" name="Text 24"/>
          <p:cNvSpPr txBox="1"/>
          <p:nvPr/>
        </p:nvSpPr>
        <p:spPr>
          <a:xfrm>
            <a:off x="9921240" y="217627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사무소나 팀 단위로 쓸 때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356895" y="2971800"/>
            <a:ext cx="3227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Pro의 모든 기능에 여러 사용자 협업과 우선 지원을 더했습니다</a:t>
            </a:r>
            <a:endParaRPr lang="en-US" sz="95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01121"/>
              </p:ext>
            </p:extLst>
          </p:nvPr>
        </p:nvGraphicFramePr>
        <p:xfrm>
          <a:off x="411480" y="3794760"/>
          <a:ext cx="11365992" cy="2386584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1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12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기능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Free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Pro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Team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사건 관리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기본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전체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전체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AI 상담 요약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체험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무제한(음성 인식 시간 포함)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무제한(음성 인식 시간 포함)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실시간 회의 기록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없음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있음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있음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의뢰인 포털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1개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확장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확장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문서와 전자서명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미리보기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작성과 전자서명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작성과 전자서명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진행 보고서, 문자 자동화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없음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있음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있음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여러 사용자 협업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없음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없음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있음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지원</a:t>
                      </a:r>
                      <a:endParaRPr lang="en-US" sz="11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기본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일반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우선 지원</a:t>
                      </a:r>
                      <a:endParaRPr lang="en-US" sz="11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베타 테스터 제안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79" y="1122116"/>
            <a:ext cx="946681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정식 출시 전에 먼저 써보실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분을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찾습니다</a:t>
            </a:r>
            <a:r>
              <a:rPr lang="en-US" altLang="ko-KR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11479" y="1511081"/>
            <a:ext cx="946681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베타 기간에는 유료 기능까지 전부 무료로 쓰실 수 있습니다. </a:t>
            </a:r>
            <a:r>
              <a:rPr lang="en-US" sz="12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인원이</a:t>
            </a:r>
            <a:r>
              <a:rPr lang="en-US" sz="12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차면 일찍 마감될 수 있습니다.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08462" y="19248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받으시는 것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508462" y="2244852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74222" y="2244852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모든 기능을 무료로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74222" y="25557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요약, 음성 인식, 전자서명, 진행 보고서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</a:p>
          <a:p>
            <a:pPr marL="0" indent="0">
              <a:lnSpc>
                <a:spcPct val="135000"/>
              </a:lnSpc>
              <a:buNone/>
            </a:pP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유료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기능을 제한 없이 씁니다.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508462" y="3140965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74222" y="3140965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의견이 제품에 반영됩니다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74222" y="3451861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요청하신 기능이 다음 업데이트 우선순위에 들어갑니다.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508462" y="3890773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74222" y="3890773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정식 출시 후 혜택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74222" y="4201669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베타에 참여하신 분께는 별도 요금과 우선 지원을 드립니다.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508462" y="4640581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4.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74222" y="4640581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1:1 온보딩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74222" y="4951477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담당자가 계정 세팅과 처음 쓰는 방법을 직접 안내합니다.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508462" y="5390389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5.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74222" y="5390389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안전한 데이터 관리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74222" y="5701285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 정보와 상담 내용은 암호화해서 보관합니다.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623262" y="19248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이런 분께 맞습니다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577542" y="2309275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29" name="Text 27"/>
          <p:cNvSpPr txBox="1"/>
          <p:nvPr/>
        </p:nvSpPr>
        <p:spPr>
          <a:xfrm>
            <a:off x="4577542" y="2309275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변호사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269182" y="2309275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1" name="Text 29"/>
          <p:cNvSpPr txBox="1"/>
          <p:nvPr/>
        </p:nvSpPr>
        <p:spPr>
          <a:xfrm>
            <a:off x="6269182" y="2309275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세무사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4577542" y="2876203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3" name="Text 31"/>
          <p:cNvSpPr txBox="1"/>
          <p:nvPr/>
        </p:nvSpPr>
        <p:spPr>
          <a:xfrm>
            <a:off x="4577542" y="2876203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노무사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269182" y="2876203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5" name="Text 33"/>
          <p:cNvSpPr txBox="1"/>
          <p:nvPr/>
        </p:nvSpPr>
        <p:spPr>
          <a:xfrm>
            <a:off x="6269182" y="2876203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회계사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4577542" y="3443131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7" name="Text 35"/>
          <p:cNvSpPr txBox="1"/>
          <p:nvPr/>
        </p:nvSpPr>
        <p:spPr>
          <a:xfrm>
            <a:off x="4577542" y="3443131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법무사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6269182" y="3443131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9" name="Text 37"/>
          <p:cNvSpPr txBox="1"/>
          <p:nvPr/>
        </p:nvSpPr>
        <p:spPr>
          <a:xfrm>
            <a:off x="6269182" y="3443131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변리사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>
            <a:off x="4577542" y="4010059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1" name="Text 39"/>
          <p:cNvSpPr txBox="1"/>
          <p:nvPr/>
        </p:nvSpPr>
        <p:spPr>
          <a:xfrm>
            <a:off x="4577542" y="4010059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행정사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6269182" y="4010059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3" name="Text 41"/>
          <p:cNvSpPr txBox="1"/>
          <p:nvPr/>
        </p:nvSpPr>
        <p:spPr>
          <a:xfrm>
            <a:off x="6269182" y="4010059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손해사정사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4577542" y="4535424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상담과 미팅 위주로 일하시는 다른 전문직도 신청하실 수 있습니다.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4623262" y="5125212"/>
            <a:ext cx="3291840" cy="1056132"/>
          </a:xfrm>
          <a:prstGeom prst="roundRect">
            <a:avLst>
              <a:gd name="adj" fmla="val 9524"/>
            </a:avLst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6" name="Text 44"/>
          <p:cNvSpPr txBox="1"/>
          <p:nvPr/>
        </p:nvSpPr>
        <p:spPr>
          <a:xfrm>
            <a:off x="4760422" y="519836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참여 조건</a:t>
            </a:r>
            <a:endParaRPr lang="en-US" sz="900" dirty="0"/>
          </a:p>
        </p:txBody>
      </p:sp>
      <p:sp>
        <p:nvSpPr>
          <p:cNvPr id="47" name="Text 45"/>
          <p:cNvSpPr txBox="1"/>
          <p:nvPr/>
        </p:nvSpPr>
        <p:spPr>
          <a:xfrm>
            <a:off x="4760422" y="541782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신용카드 없이 시작하고, 베타 기간에는 모든 기능이 무료입니다. 따로 시간을 내실 필요 없이 평소 상담에 쓰시고 느낀 점만 알려주시면 됩니다.</a:t>
            </a:r>
            <a:endParaRPr lang="en-US" sz="1000" dirty="0"/>
          </a:p>
        </p:txBody>
      </p:sp>
      <p:sp>
        <p:nvSpPr>
          <p:cNvPr id="48" name="Text 46"/>
          <p:cNvSpPr txBox="1"/>
          <p:nvPr/>
        </p:nvSpPr>
        <p:spPr>
          <a:xfrm>
            <a:off x="8326582" y="19248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진행 순서</a:t>
            </a:r>
            <a:endParaRPr lang="en-US" sz="950" dirty="0"/>
          </a:p>
        </p:txBody>
      </p:sp>
      <p:sp>
        <p:nvSpPr>
          <p:cNvPr id="49" name="Text 47"/>
          <p:cNvSpPr txBox="1"/>
          <p:nvPr/>
        </p:nvSpPr>
        <p:spPr>
          <a:xfrm>
            <a:off x="8326582" y="2244852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1.</a:t>
            </a:r>
            <a:endParaRPr lang="en-US" sz="1400" dirty="0"/>
          </a:p>
        </p:txBody>
      </p:sp>
      <p:sp>
        <p:nvSpPr>
          <p:cNvPr id="50" name="Text 48"/>
          <p:cNvSpPr txBox="1"/>
          <p:nvPr/>
        </p:nvSpPr>
        <p:spPr>
          <a:xfrm>
            <a:off x="8692342" y="2244852"/>
            <a:ext cx="3182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신청서</a:t>
            </a: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작성</a:t>
            </a:r>
            <a:r>
              <a:rPr lang="en-US" altLang="ko-KR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(</a:t>
            </a:r>
            <a:r>
              <a:rPr lang="ko-KR" alt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별첨</a:t>
            </a:r>
            <a:r>
              <a:rPr lang="en-US" altLang="ko-KR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)</a:t>
            </a:r>
            <a:endParaRPr lang="en-US" sz="1400" dirty="0"/>
          </a:p>
        </p:txBody>
      </p:sp>
      <p:sp>
        <p:nvSpPr>
          <p:cNvPr id="51" name="Text 49"/>
          <p:cNvSpPr txBox="1"/>
          <p:nvPr/>
        </p:nvSpPr>
        <p:spPr>
          <a:xfrm>
            <a:off x="8692342" y="2555748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성함, 직군, 소속,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연락</a:t>
            </a:r>
            <a:r>
              <a:rPr lang="ko-KR" alt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처를 작성해주세요</a:t>
            </a:r>
            <a:r>
              <a:rPr lang="en-US" altLang="ko-KR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8326582" y="3022092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2.</a:t>
            </a:r>
            <a:endParaRPr lang="en-US" sz="1400" dirty="0"/>
          </a:p>
        </p:txBody>
      </p:sp>
      <p:sp>
        <p:nvSpPr>
          <p:cNvPr id="53" name="Text 51"/>
          <p:cNvSpPr txBox="1"/>
          <p:nvPr/>
        </p:nvSpPr>
        <p:spPr>
          <a:xfrm>
            <a:off x="8692342" y="3022092"/>
            <a:ext cx="3182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선정 안내</a:t>
            </a:r>
            <a:endParaRPr lang="en-US" sz="1400" dirty="0"/>
          </a:p>
        </p:txBody>
      </p:sp>
      <p:sp>
        <p:nvSpPr>
          <p:cNvPr id="54" name="Text 52"/>
          <p:cNvSpPr txBox="1"/>
          <p:nvPr/>
        </p:nvSpPr>
        <p:spPr>
          <a:xfrm>
            <a:off x="8692342" y="3332988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영업일 기준 3일 안에 개별로 연락드립니다.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8326582" y="3799332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3.</a:t>
            </a:r>
            <a:endParaRPr lang="en-US" sz="1400" dirty="0"/>
          </a:p>
        </p:txBody>
      </p:sp>
      <p:sp>
        <p:nvSpPr>
          <p:cNvPr id="56" name="Text 54"/>
          <p:cNvSpPr txBox="1"/>
          <p:nvPr/>
        </p:nvSpPr>
        <p:spPr>
          <a:xfrm>
            <a:off x="8692342" y="3799332"/>
            <a:ext cx="3182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온보딩</a:t>
            </a:r>
            <a:endParaRPr lang="en-US" sz="1400" dirty="0"/>
          </a:p>
        </p:txBody>
      </p:sp>
      <p:sp>
        <p:nvSpPr>
          <p:cNvPr id="57" name="Text 55"/>
          <p:cNvSpPr txBox="1"/>
          <p:nvPr/>
        </p:nvSpPr>
        <p:spPr>
          <a:xfrm>
            <a:off x="8692342" y="4110228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계정을 세팅하고 쓰는 방법을 1:1로 안내합니다.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8326582" y="4576572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4.</a:t>
            </a:r>
            <a:endParaRPr lang="en-US" sz="1400" dirty="0"/>
          </a:p>
        </p:txBody>
      </p:sp>
      <p:sp>
        <p:nvSpPr>
          <p:cNvPr id="59" name="Text 57"/>
          <p:cNvSpPr txBox="1"/>
          <p:nvPr/>
        </p:nvSpPr>
        <p:spPr>
          <a:xfrm>
            <a:off x="8692342" y="4576572"/>
            <a:ext cx="3182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써보기 시작</a:t>
            </a:r>
            <a:endParaRPr lang="en-US" sz="1400" dirty="0"/>
          </a:p>
        </p:txBody>
      </p:sp>
      <p:sp>
        <p:nvSpPr>
          <p:cNvPr id="60" name="Text 58"/>
          <p:cNvSpPr txBox="1"/>
          <p:nvPr/>
        </p:nvSpPr>
        <p:spPr>
          <a:xfrm>
            <a:off x="8692342" y="4887468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실제 업무에 쓰시면서 편하게 의견을 주세요.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8189422" y="5431536"/>
            <a:ext cx="3291840" cy="731520"/>
          </a:xfrm>
          <a:prstGeom prst="roundRect">
            <a:avLst>
              <a:gd name="adj" fmla="val 12500"/>
            </a:avLst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2" name="Text 60"/>
          <p:cNvSpPr txBox="1"/>
          <p:nvPr/>
        </p:nvSpPr>
        <p:spPr>
          <a:xfrm>
            <a:off x="8326582" y="5431536"/>
            <a:ext cx="303553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신청과 문의는 </a:t>
            </a:r>
            <a:r>
              <a:rPr lang="en-US" sz="1000" dirty="0" err="1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contact@speciai.ai.kr</a:t>
            </a:r>
            <a:r>
              <a:rPr lang="en-US" sz="10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 으로 주시거나,</a:t>
            </a:r>
            <a:endParaRPr lang="en-US" sz="1000" dirty="0"/>
          </a:p>
          <a:p>
            <a:pPr marL="0" indent="0" algn="ctr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Pretendard Medium" pitchFamily="34" charset="0"/>
                <a:ea typeface="Pretendard Medium" pitchFamily="34" charset="-122"/>
                <a:cs typeface="Pretendard Medium" pitchFamily="34" charset="-120"/>
              </a:rPr>
              <a:t>lawsync.speciai.team 에서 바로 시작하실 수 있습니다.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제휴 제안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20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515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협회, 기관, 전문직 단체와 </a:t>
            </a:r>
            <a:r>
              <a:rPr lang="en-US" sz="20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함께하고</a:t>
            </a: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0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싶습니다</a:t>
            </a:r>
            <a:r>
              <a:rPr lang="en-US" altLang="ko-KR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11480" y="1417320"/>
            <a:ext cx="9144000" cy="4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회원께는 실제로 도움이 되는 혜택을, 파트너께는 새로운 회원 서비스를 드립니다. 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sz="11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</a:t>
            </a: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가지 방식 중에 고르시거나 섞으실 수 있고, 범위와 기간, 수익 방식 같은 세부 조건은 함께 정합니다.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11480" y="2093975"/>
            <a:ext cx="2377440" cy="4160520"/>
          </a:xfrm>
          <a:prstGeom prst="roundRect">
            <a:avLst>
              <a:gd name="adj" fmla="val 3846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 txBox="1"/>
          <p:nvPr/>
        </p:nvSpPr>
        <p:spPr>
          <a:xfrm>
            <a:off x="594360" y="2322575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방식 A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1920240" y="232257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2C2C2E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4" name="Text 12"/>
          <p:cNvSpPr txBox="1"/>
          <p:nvPr/>
        </p:nvSpPr>
        <p:spPr>
          <a:xfrm>
            <a:off x="1920240" y="2322575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추천</a:t>
            </a:r>
            <a:endParaRPr lang="en-US" sz="85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2642615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회원 혜택 제공</a:t>
            </a:r>
            <a:endParaRPr lang="en-US" dirty="0"/>
          </a:p>
        </p:txBody>
      </p:sp>
      <p:sp>
        <p:nvSpPr>
          <p:cNvPr id="16" name="Text 14"/>
          <p:cNvSpPr txBox="1"/>
          <p:nvPr/>
        </p:nvSpPr>
        <p:spPr>
          <a:xfrm>
            <a:off x="594360" y="3266071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협회나 단체 회원께 </a:t>
            </a:r>
            <a:r>
              <a:rPr lang="en-US" sz="1050" dirty="0" err="1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LawSync를</a:t>
            </a:r>
            <a:r>
              <a:rPr lang="en-US" sz="10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우대</a:t>
            </a:r>
            <a:r>
              <a:rPr lang="en-US" sz="10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조건으로 제공합니다. </a:t>
            </a:r>
            <a:br>
              <a:rPr lang="en-US" sz="10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회원</a:t>
            </a:r>
            <a:r>
              <a:rPr lang="en-US" sz="1050" dirty="0">
                <a:solidFill>
                  <a:srgbClr val="B8B8B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서비스가 하나 늘어납니다.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94360" y="4288535"/>
            <a:ext cx="2011680" cy="0"/>
          </a:xfrm>
          <a:prstGeom prst="line">
            <a:avLst/>
          </a:prstGeom>
          <a:noFill/>
          <a:ln w="9525">
            <a:solidFill>
              <a:srgbClr val="3A3A3C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18" name="Text 16"/>
          <p:cNvSpPr txBox="1"/>
          <p:nvPr/>
        </p:nvSpPr>
        <p:spPr>
          <a:xfrm>
            <a:off x="594360" y="4425695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· 우대 요금이나 무료 기간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594360" y="4809743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· 전용 가입 링크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594360" y="5193791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· 회원 인증 연동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898648" y="2093975"/>
            <a:ext cx="2377440" cy="416052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2" name="Text 20"/>
          <p:cNvSpPr txBox="1"/>
          <p:nvPr/>
        </p:nvSpPr>
        <p:spPr>
          <a:xfrm>
            <a:off x="3081528" y="2322575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방식 B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3081528" y="2642615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함께 알리기</a:t>
            </a:r>
            <a:endParaRPr lang="en-US" dirty="0"/>
          </a:p>
        </p:txBody>
      </p:sp>
      <p:sp>
        <p:nvSpPr>
          <p:cNvPr id="24" name="Text 22"/>
          <p:cNvSpPr txBox="1"/>
          <p:nvPr/>
        </p:nvSpPr>
        <p:spPr>
          <a:xfrm>
            <a:off x="3081528" y="3259281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세미나, 뉴스레터, 단체 채널을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통해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함께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알리고 도입 설명회를 엽니다.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081528" y="4288535"/>
            <a:ext cx="201168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6" name="Text 24"/>
          <p:cNvSpPr txBox="1"/>
          <p:nvPr/>
        </p:nvSpPr>
        <p:spPr>
          <a:xfrm>
            <a:off x="3081528" y="4425695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· 도입 설명회와 웨비나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3081528" y="4809743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· 뉴스레터와 공지 협력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3081528" y="5193791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· 사례 콘텐츠 공동 제작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385816" y="2093975"/>
            <a:ext cx="2377440" cy="416052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0" name="Text 28"/>
          <p:cNvSpPr txBox="1"/>
          <p:nvPr/>
        </p:nvSpPr>
        <p:spPr>
          <a:xfrm>
            <a:off x="5568696" y="2322575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방식 C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5568696" y="2642615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함께 운영하기</a:t>
            </a:r>
            <a:endParaRPr lang="en-US" dirty="0"/>
          </a:p>
        </p:txBody>
      </p:sp>
      <p:sp>
        <p:nvSpPr>
          <p:cNvPr id="32" name="Text 30"/>
          <p:cNvSpPr txBox="1"/>
          <p:nvPr/>
        </p:nvSpPr>
        <p:spPr>
          <a:xfrm>
            <a:off x="5568696" y="3259281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회원 대상 베타와 교육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프로그램을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같이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기획하고 도입을 돕습니다.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568696" y="4288535"/>
            <a:ext cx="201168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34" name="Text 32"/>
          <p:cNvSpPr txBox="1"/>
          <p:nvPr/>
        </p:nvSpPr>
        <p:spPr>
          <a:xfrm>
            <a:off x="5568696" y="4425695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· 회원 베타 파일럿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5568696" y="4809743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· 교육과 온보딩 프로그램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5568696" y="5193791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A3A3C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· 의견을 제품에 반영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8001000" y="165506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각자 얻는 것</a:t>
            </a:r>
            <a:endParaRPr lang="en-US" sz="95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552435"/>
              </p:ext>
            </p:extLst>
          </p:nvPr>
        </p:nvGraphicFramePr>
        <p:xfrm>
          <a:off x="8001000" y="2093974"/>
          <a:ext cx="3776472" cy="2606023"/>
        </p:xfrm>
        <a:graphic>
          <a:graphicData uri="http://schemas.openxmlformats.org/drawingml/2006/table">
            <a:tbl>
              <a:tblPr/>
              <a:tblGrid>
                <a:gridCol w="1004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2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46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내용</a:t>
                      </a:r>
                      <a:endParaRPr 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18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 dirty="0" err="1">
                          <a:solidFill>
                            <a:srgbClr val="11111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파트너</a:t>
                      </a:r>
                      <a:br>
                        <a:rPr lang="en-US" sz="1200" b="1" dirty="0">
                          <a:solidFill>
                            <a:srgbClr val="11111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</a:b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(협회, 기관)</a:t>
                      </a:r>
                      <a:endParaRPr 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회원 서비스가 강화되고 다른 단체와 차별화됩니다. 도입, 온보딩, 지원은 LawSync가 </a:t>
                      </a:r>
                      <a:r>
                        <a:rPr lang="en-US" sz="1000" b="0" i="0" dirty="0" err="1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맡아서</a:t>
                      </a:r>
                      <a: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 </a:t>
                      </a:r>
                      <a:b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</a:br>
                      <a:r>
                        <a:rPr lang="en-US" sz="1000" b="0" i="0" dirty="0" err="1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운영</a:t>
                      </a:r>
                      <a: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 부담이 거의 없습니다.</a:t>
                      </a:r>
                      <a:endParaRPr lang="en-US" sz="1000" b="0" i="0" dirty="0">
                        <a:latin typeface="Pretendard Medium" panose="02000503000000020004" pitchFamily="2" charset="-127"/>
                        <a:ea typeface="Pretendard Medium" panose="02000503000000020004" pitchFamily="2" charset="-127"/>
                        <a:cs typeface="Pretendard Medium" panose="02000503000000020004" pitchFamily="2" charset="-127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18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회원(전문직)</a:t>
                      </a:r>
                      <a:endParaRPr 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우대 조건으로 시작하고, 시간을 아끼고, </a:t>
                      </a:r>
                      <a:b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</a:br>
                      <a:r>
                        <a:rPr lang="en-US" sz="1000" b="0" i="0" dirty="0" err="1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업무가</a:t>
                      </a:r>
                      <a: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 한곳에 모이고, 의뢰인 만족이 올라갑니다. </a:t>
                      </a:r>
                      <a:b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</a:br>
                      <a: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1:1 온보딩도 받습니다.</a:t>
                      </a:r>
                      <a:endParaRPr lang="en-US" sz="1000" b="0" i="0" dirty="0">
                        <a:latin typeface="Pretendard Medium" panose="02000503000000020004" pitchFamily="2" charset="-127"/>
                        <a:ea typeface="Pretendard Medium" panose="02000503000000020004" pitchFamily="2" charset="-127"/>
                        <a:cs typeface="Pretendard Medium" panose="02000503000000020004" pitchFamily="2" charset="-127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18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LawSync</a:t>
                      </a:r>
                      <a:endParaRPr 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현장의 의견을 얻어 제품을 다듬고, </a:t>
                      </a:r>
                      <a:b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</a:br>
                      <a:r>
                        <a:rPr lang="en-US" sz="1000" b="0" i="0" dirty="0" err="1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오래</a:t>
                      </a:r>
                      <a:r>
                        <a:rPr lang="en-US" sz="1000" b="0" i="0" dirty="0">
                          <a:solidFill>
                            <a:srgbClr val="3A3A3C"/>
                          </a:solidFill>
                          <a:latin typeface="Pretendard Medium" panose="02000503000000020004" pitchFamily="2" charset="-127"/>
                          <a:ea typeface="Pretendard Medium" panose="02000503000000020004" pitchFamily="2" charset="-127"/>
                          <a:cs typeface="Pretendard Medium" panose="02000503000000020004" pitchFamily="2" charset="-127"/>
                        </a:rPr>
                        <a:t> 이어지는 협력 관계를 만듭니다.</a:t>
                      </a:r>
                      <a:endParaRPr lang="en-US" sz="1000" b="0" i="0" dirty="0">
                        <a:latin typeface="Pretendard Medium" panose="02000503000000020004" pitchFamily="2" charset="-127"/>
                        <a:ea typeface="Pretendard Medium" panose="02000503000000020004" pitchFamily="2" charset="-127"/>
                        <a:cs typeface="Pretendard Medium" panose="02000503000000020004" pitchFamily="2" charset="-127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" name="Shape 36"/>
          <p:cNvSpPr/>
          <p:nvPr/>
        </p:nvSpPr>
        <p:spPr>
          <a:xfrm>
            <a:off x="8001000" y="4974335"/>
            <a:ext cx="3776472" cy="1280160"/>
          </a:xfrm>
          <a:prstGeom prst="roundRect">
            <a:avLst>
              <a:gd name="adj" fmla="val 7143"/>
            </a:avLst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0" name="Text 37"/>
          <p:cNvSpPr txBox="1"/>
          <p:nvPr/>
        </p:nvSpPr>
        <p:spPr>
          <a:xfrm>
            <a:off x="8138160" y="5065775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베타와 이어서 진행할 수 있습니다</a:t>
            </a:r>
            <a:endParaRPr lang="en-US" sz="900" dirty="0"/>
          </a:p>
        </p:txBody>
      </p:sp>
      <p:sp>
        <p:nvSpPr>
          <p:cNvPr id="41" name="Text 38"/>
          <p:cNvSpPr txBox="1"/>
          <p:nvPr/>
        </p:nvSpPr>
        <p:spPr>
          <a:xfrm>
            <a:off x="8138160" y="5294375"/>
            <a:ext cx="3520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8000"/>
              </a:lnSpc>
              <a:buNone/>
            </a:pPr>
            <a:r>
              <a:rPr lang="en-US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정식 제휴 전에 관심 있는 회원 몇 분이 베타로 먼저 써보시면서 효과를 확인할 수 있습니다. </a:t>
            </a:r>
            <a:r>
              <a:rPr lang="en-US" sz="110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</a:t>
            </a:r>
            <a:r>
              <a:rPr lang="en-US" sz="110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기능을 무료로 쓰고, 그 결과를 보고 정식 제휴 조건을 함께 정합니다.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도입 순서와 로드맵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772717" y="1073594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협의부터 확장까지, 단계마다 </a:t>
            </a:r>
            <a:r>
              <a:rPr lang="en-US" sz="20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합의하고</a:t>
            </a: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0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진행합니다</a:t>
            </a:r>
            <a:r>
              <a:rPr lang="en-US" altLang="ko-KR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681277" y="1439354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베타와 제휴 모두 같은 순서로 진행됩니다. 도입, 온보딩, 지원은 LawSync가 맡고, 파트너와 회원께서는 안내와 의견만 챙겨주시면 됩니다.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91554" y="1859557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1단계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191554" y="326025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제안을 검토하고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조건을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정합니다</a:t>
            </a:r>
            <a:r>
              <a:rPr lang="en-US" altLang="ko-KR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3276557" y="188144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2단계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3249612" y="326025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회원께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안내하고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관심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있는 분들이 베타로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먼저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씁니다</a:t>
            </a:r>
            <a:r>
              <a:rPr lang="en-US" altLang="ko-KR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307670" y="18745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3단계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307671" y="326025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세팅과 교육을 돕고, 회원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전체에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엽니다</a:t>
            </a:r>
            <a:r>
              <a:rPr lang="en-US" altLang="ko-KR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9457169" y="1859557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4단계</a:t>
            </a:r>
            <a:endParaRPr lang="en-US" sz="105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128A443-A9A8-5BEB-5E18-C27FD939883F}"/>
              </a:ext>
            </a:extLst>
          </p:cNvPr>
          <p:cNvGrpSpPr/>
          <p:nvPr/>
        </p:nvGrpSpPr>
        <p:grpSpPr>
          <a:xfrm>
            <a:off x="60629" y="2250256"/>
            <a:ext cx="12096098" cy="980902"/>
            <a:chOff x="178723" y="2327563"/>
            <a:chExt cx="11917375" cy="1005840"/>
          </a:xfrm>
        </p:grpSpPr>
        <p:sp>
          <p:nvSpPr>
            <p:cNvPr id="11" name="Shape 9"/>
            <p:cNvSpPr/>
            <p:nvPr/>
          </p:nvSpPr>
          <p:spPr>
            <a:xfrm>
              <a:off x="1550323" y="2601883"/>
              <a:ext cx="9174175" cy="0"/>
            </a:xfrm>
            <a:prstGeom prst="line">
              <a:avLst/>
            </a:prstGeom>
            <a:noFill/>
            <a:ln w="25400">
              <a:solidFill>
                <a:srgbClr val="D4D4D8"/>
              </a:solidFill>
              <a:prstDash val="solid"/>
            </a:ln>
          </p:spPr>
          <p:txBody>
            <a:bodyPr/>
            <a:lstStyle/>
            <a:p>
              <a:endParaRPr lang="en-KR" sz="2800"/>
            </a:p>
          </p:txBody>
        </p:sp>
        <p:sp>
          <p:nvSpPr>
            <p:cNvPr id="12" name="Shape 10"/>
            <p:cNvSpPr/>
            <p:nvPr/>
          </p:nvSpPr>
          <p:spPr>
            <a:xfrm>
              <a:off x="1276003" y="2327563"/>
              <a:ext cx="548640" cy="548640"/>
            </a:xfrm>
            <a:prstGeom prst="ellipse">
              <a:avLst/>
            </a:prstGeom>
            <a:solidFill>
              <a:srgbClr val="111111"/>
            </a:solidFill>
            <a:ln w="19050">
              <a:solidFill>
                <a:srgbClr val="111111"/>
              </a:solidFill>
              <a:prstDash val="solid"/>
            </a:ln>
          </p:spPr>
          <p:txBody>
            <a:bodyPr/>
            <a:lstStyle/>
            <a:p>
              <a:endParaRPr lang="en-KR" sz="2800"/>
            </a:p>
          </p:txBody>
        </p:sp>
        <p:sp>
          <p:nvSpPr>
            <p:cNvPr id="13" name="Text 11"/>
            <p:cNvSpPr txBox="1"/>
            <p:nvPr/>
          </p:nvSpPr>
          <p:spPr>
            <a:xfrm>
              <a:off x="1276003" y="2327563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FFFFFF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1</a:t>
              </a:r>
              <a:endParaRPr lang="en-US" dirty="0"/>
            </a:p>
          </p:txBody>
        </p:sp>
        <p:sp>
          <p:nvSpPr>
            <p:cNvPr id="15" name="Text 13"/>
            <p:cNvSpPr txBox="1"/>
            <p:nvPr/>
          </p:nvSpPr>
          <p:spPr>
            <a:xfrm>
              <a:off x="178723" y="3013363"/>
              <a:ext cx="2743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1111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협의</a:t>
              </a:r>
              <a:endParaRPr lang="en-US" dirty="0"/>
            </a:p>
          </p:txBody>
        </p:sp>
        <p:sp>
          <p:nvSpPr>
            <p:cNvPr id="17" name="Shape 15"/>
            <p:cNvSpPr/>
            <p:nvPr/>
          </p:nvSpPr>
          <p:spPr>
            <a:xfrm>
              <a:off x="4334061" y="2327563"/>
              <a:ext cx="548640" cy="54864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111111"/>
              </a:solidFill>
              <a:prstDash val="solid"/>
            </a:ln>
          </p:spPr>
          <p:txBody>
            <a:bodyPr/>
            <a:lstStyle/>
            <a:p>
              <a:endParaRPr lang="en-KR" sz="2800"/>
            </a:p>
          </p:txBody>
        </p:sp>
        <p:sp>
          <p:nvSpPr>
            <p:cNvPr id="18" name="Text 16"/>
            <p:cNvSpPr txBox="1"/>
            <p:nvPr/>
          </p:nvSpPr>
          <p:spPr>
            <a:xfrm>
              <a:off x="4334061" y="2327563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1111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2</a:t>
              </a:r>
              <a:endParaRPr lang="en-US" dirty="0"/>
            </a:p>
          </p:txBody>
        </p:sp>
        <p:sp>
          <p:nvSpPr>
            <p:cNvPr id="20" name="Text 18"/>
            <p:cNvSpPr txBox="1"/>
            <p:nvPr/>
          </p:nvSpPr>
          <p:spPr>
            <a:xfrm>
              <a:off x="3236781" y="3013363"/>
              <a:ext cx="2743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1111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안내와 파일럿</a:t>
              </a:r>
              <a:endParaRPr lang="en-US" dirty="0"/>
            </a:p>
          </p:txBody>
        </p:sp>
        <p:sp>
          <p:nvSpPr>
            <p:cNvPr id="22" name="Shape 20"/>
            <p:cNvSpPr/>
            <p:nvPr/>
          </p:nvSpPr>
          <p:spPr>
            <a:xfrm>
              <a:off x="7392120" y="2327563"/>
              <a:ext cx="548640" cy="54864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111111"/>
              </a:solidFill>
              <a:prstDash val="solid"/>
            </a:ln>
          </p:spPr>
          <p:txBody>
            <a:bodyPr/>
            <a:lstStyle/>
            <a:p>
              <a:endParaRPr lang="en-KR" sz="2800"/>
            </a:p>
          </p:txBody>
        </p:sp>
        <p:sp>
          <p:nvSpPr>
            <p:cNvPr id="23" name="Text 21"/>
            <p:cNvSpPr txBox="1"/>
            <p:nvPr/>
          </p:nvSpPr>
          <p:spPr>
            <a:xfrm>
              <a:off x="7392120" y="2327563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1111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3</a:t>
              </a:r>
              <a:endParaRPr lang="en-US" dirty="0"/>
            </a:p>
          </p:txBody>
        </p:sp>
        <p:sp>
          <p:nvSpPr>
            <p:cNvPr id="25" name="Text 23"/>
            <p:cNvSpPr txBox="1"/>
            <p:nvPr/>
          </p:nvSpPr>
          <p:spPr>
            <a:xfrm>
              <a:off x="6294840" y="3013363"/>
              <a:ext cx="2743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1111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온보딩과 정식 도입</a:t>
              </a:r>
              <a:endParaRPr lang="en-US" dirty="0"/>
            </a:p>
          </p:txBody>
        </p:sp>
        <p:sp>
          <p:nvSpPr>
            <p:cNvPr id="27" name="Shape 25"/>
            <p:cNvSpPr/>
            <p:nvPr/>
          </p:nvSpPr>
          <p:spPr>
            <a:xfrm>
              <a:off x="10450178" y="2327563"/>
              <a:ext cx="548640" cy="54864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111111"/>
              </a:solidFill>
              <a:prstDash val="solid"/>
            </a:ln>
          </p:spPr>
          <p:txBody>
            <a:bodyPr/>
            <a:lstStyle/>
            <a:p>
              <a:endParaRPr lang="en-KR" sz="2800"/>
            </a:p>
          </p:txBody>
        </p:sp>
        <p:sp>
          <p:nvSpPr>
            <p:cNvPr id="28" name="Text 26"/>
            <p:cNvSpPr txBox="1"/>
            <p:nvPr/>
          </p:nvSpPr>
          <p:spPr>
            <a:xfrm>
              <a:off x="10450178" y="2327563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1111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4</a:t>
              </a:r>
              <a:endParaRPr lang="en-US" dirty="0"/>
            </a:p>
          </p:txBody>
        </p:sp>
        <p:sp>
          <p:nvSpPr>
            <p:cNvPr id="30" name="Text 28"/>
            <p:cNvSpPr txBox="1"/>
            <p:nvPr/>
          </p:nvSpPr>
          <p:spPr>
            <a:xfrm>
              <a:off x="9352898" y="3013363"/>
              <a:ext cx="2743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11111"/>
                  </a:solidFill>
                  <a:latin typeface="Pretendard ExtraBold" pitchFamily="34" charset="0"/>
                  <a:ea typeface="Pretendard ExtraBold" pitchFamily="34" charset="-122"/>
                  <a:cs typeface="Pretendard ExtraBold" pitchFamily="34" charset="-120"/>
                </a:rPr>
                <a:t>운영과 확장</a:t>
              </a:r>
              <a:endParaRPr lang="en-US" dirty="0"/>
            </a:p>
          </p:txBody>
        </p:sp>
      </p:grpSp>
      <p:sp>
        <p:nvSpPr>
          <p:cNvPr id="31" name="Text 29"/>
          <p:cNvSpPr txBox="1"/>
          <p:nvPr/>
        </p:nvSpPr>
        <p:spPr>
          <a:xfrm>
            <a:off x="9365729" y="326025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이용 현황을 나누고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개선하며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</a:t>
            </a:r>
            <a:b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교육과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홍보를</a:t>
            </a:r>
            <a:r>
              <a:rPr lang="en-US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5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넓힙니다</a:t>
            </a:r>
            <a:r>
              <a:rPr lang="en-US" altLang="ko-KR" sz="10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105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811786"/>
              </p:ext>
            </p:extLst>
          </p:nvPr>
        </p:nvGraphicFramePr>
        <p:xfrm>
          <a:off x="644236" y="4030189"/>
          <a:ext cx="10903528" cy="2103120"/>
        </p:xfrm>
        <a:graphic>
          <a:graphicData uri="http://schemas.openxmlformats.org/drawingml/2006/table">
            <a:tbl>
              <a:tblPr/>
              <a:tblGrid>
                <a:gridCol w="131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7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29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52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1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단계</a:t>
                      </a:r>
                      <a:endParaRPr lang="en-US" sz="12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주로 하는 일</a:t>
                      </a:r>
                      <a:endParaRPr lang="en-US" sz="12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LawSync가 맡는 것</a:t>
                      </a:r>
                      <a:endParaRPr lang="en-US" sz="12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파트너와 회원이 하는 것</a:t>
                      </a:r>
                      <a:endParaRPr lang="en-US" sz="12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결과</a:t>
                      </a:r>
                      <a:endParaRPr lang="en-US" sz="12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1. 협의</a:t>
                      </a:r>
                      <a:endParaRPr lang="en-US" sz="12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제안 검토, 방식 선택, 조건 협의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제안서와 조건안 준비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방식 선택, 조건 확정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참여 또는 제휴 합의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2. 파일럿</a:t>
                      </a:r>
                      <a:endParaRPr lang="en-US" sz="12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관심 회원 모집, 계정 발급, 베타 운영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계정 발급, 온보딩, 지원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회원 안내, 참여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이용 현황과 의견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3. 정식 도입</a:t>
                      </a:r>
                      <a:endParaRPr lang="en-US" sz="12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회원 전체 오픈, 교육, 세팅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교육 자료, 1:1 온보딩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도입 회원 안내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도입 완료, 이용 안내서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4. 운영과 확장</a:t>
                      </a:r>
                      <a:endParaRPr lang="en-US" sz="120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정기 현황 공유, 개선, 함께 알리기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제품 개선, 현황 보고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의견 전달, 공동 행사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운영 보고서, 확장안</a:t>
                      </a:r>
                      <a:endParaRPr lang="en-US" sz="12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보안과 데이터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515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민감한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정보는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이렇게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지켜집니다</a:t>
            </a:r>
            <a:r>
              <a:rPr lang="en-US" altLang="ko-KR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11480" y="14630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녹음이 들어와서 의뢰인에게 전달되기까지 데이터가 지나는 길과, 각 지점에서 적용되는 보안 장치입니다.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11480" y="1952024"/>
            <a:ext cx="11368735" cy="2221992"/>
          </a:xfrm>
          <a:prstGeom prst="rect">
            <a:avLst/>
          </a:prstGeom>
          <a:solidFill>
            <a:srgbClr val="F6F6F7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Shape 10"/>
          <p:cNvSpPr/>
          <p:nvPr/>
        </p:nvSpPr>
        <p:spPr>
          <a:xfrm>
            <a:off x="594360" y="2226344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3" name="Text 11"/>
          <p:cNvSpPr txBox="1"/>
          <p:nvPr/>
        </p:nvSpPr>
        <p:spPr>
          <a:xfrm>
            <a:off x="731520" y="238407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입력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264011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녹음 · 파일 · 메시지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514600" y="2726978"/>
            <a:ext cx="316154" cy="0"/>
          </a:xfrm>
          <a:prstGeom prst="line">
            <a:avLst/>
          </a:prstGeom>
          <a:noFill/>
          <a:ln w="22225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pPr algn="ctr"/>
            <a:endParaRPr lang="en-KR" sz="2000"/>
          </a:p>
        </p:txBody>
      </p:sp>
      <p:sp>
        <p:nvSpPr>
          <p:cNvPr id="16" name="Shape 14"/>
          <p:cNvSpPr/>
          <p:nvPr/>
        </p:nvSpPr>
        <p:spPr>
          <a:xfrm>
            <a:off x="594360" y="3277904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7" name="Shape 15"/>
          <p:cNvSpPr/>
          <p:nvPr/>
        </p:nvSpPr>
        <p:spPr>
          <a:xfrm>
            <a:off x="704088" y="3442496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8" name="Text 16"/>
          <p:cNvSpPr txBox="1"/>
          <p:nvPr/>
        </p:nvSpPr>
        <p:spPr>
          <a:xfrm>
            <a:off x="704088" y="34424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✓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033272" y="3277904"/>
            <a:ext cx="1344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8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전송 구간 암호화(HTTPS)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2876474" y="2226344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111111"/>
          </a:solidFill>
          <a:ln w="9525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1" name="Text 19"/>
          <p:cNvSpPr txBox="1"/>
          <p:nvPr/>
        </p:nvSpPr>
        <p:spPr>
          <a:xfrm>
            <a:off x="3013634" y="238407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저장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3013634" y="264011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암호화 저장소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796714" y="2726978"/>
            <a:ext cx="316154" cy="0"/>
          </a:xfrm>
          <a:prstGeom prst="line">
            <a:avLst/>
          </a:prstGeom>
          <a:noFill/>
          <a:ln w="22225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pPr algn="ctr"/>
            <a:endParaRPr lang="en-KR" sz="2000"/>
          </a:p>
        </p:txBody>
      </p:sp>
      <p:sp>
        <p:nvSpPr>
          <p:cNvPr id="24" name="Shape 22"/>
          <p:cNvSpPr/>
          <p:nvPr/>
        </p:nvSpPr>
        <p:spPr>
          <a:xfrm>
            <a:off x="2876474" y="3277904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5" name="Shape 23"/>
          <p:cNvSpPr/>
          <p:nvPr/>
        </p:nvSpPr>
        <p:spPr>
          <a:xfrm>
            <a:off x="2986202" y="3442496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26" name="Text 24"/>
          <p:cNvSpPr txBox="1"/>
          <p:nvPr/>
        </p:nvSpPr>
        <p:spPr>
          <a:xfrm>
            <a:off x="2986202" y="34424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✓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3315386" y="3277904"/>
            <a:ext cx="1344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8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암호화된 상태로만 저장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5158588" y="2226344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9" name="Text 27"/>
          <p:cNvSpPr txBox="1"/>
          <p:nvPr/>
        </p:nvSpPr>
        <p:spPr>
          <a:xfrm>
            <a:off x="5295748" y="238407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처리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5295748" y="264011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AI 분석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7078828" y="2726978"/>
            <a:ext cx="316154" cy="0"/>
          </a:xfrm>
          <a:prstGeom prst="line">
            <a:avLst/>
          </a:prstGeom>
          <a:noFill/>
          <a:ln w="22225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pPr algn="ctr"/>
            <a:endParaRPr lang="en-KR" sz="2000"/>
          </a:p>
        </p:txBody>
      </p:sp>
      <p:sp>
        <p:nvSpPr>
          <p:cNvPr id="32" name="Shape 30"/>
          <p:cNvSpPr/>
          <p:nvPr/>
        </p:nvSpPr>
        <p:spPr>
          <a:xfrm>
            <a:off x="5158588" y="3277904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3" name="Shape 31"/>
          <p:cNvSpPr/>
          <p:nvPr/>
        </p:nvSpPr>
        <p:spPr>
          <a:xfrm>
            <a:off x="5268316" y="3442496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34" name="Text 32"/>
          <p:cNvSpPr txBox="1"/>
          <p:nvPr/>
        </p:nvSpPr>
        <p:spPr>
          <a:xfrm>
            <a:off x="5268316" y="34424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✓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5597500" y="3277904"/>
            <a:ext cx="1344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8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결과는 해당 사건에만 연결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7440701" y="2226344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111111"/>
          </a:solidFill>
          <a:ln w="9525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7" name="Text 35"/>
          <p:cNvSpPr txBox="1"/>
          <p:nvPr/>
        </p:nvSpPr>
        <p:spPr>
          <a:xfrm>
            <a:off x="7577861" y="238407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9A9A9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접근</a:t>
            </a:r>
            <a:endParaRPr lang="en-US" sz="1000" dirty="0"/>
          </a:p>
        </p:txBody>
      </p:sp>
      <p:sp>
        <p:nvSpPr>
          <p:cNvPr id="38" name="Text 36"/>
          <p:cNvSpPr txBox="1"/>
          <p:nvPr/>
        </p:nvSpPr>
        <p:spPr>
          <a:xfrm>
            <a:off x="7577861" y="264011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권한 확인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9360941" y="2726978"/>
            <a:ext cx="316154" cy="0"/>
          </a:xfrm>
          <a:prstGeom prst="line">
            <a:avLst/>
          </a:prstGeom>
          <a:noFill/>
          <a:ln w="22225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pPr algn="ctr"/>
            <a:endParaRPr lang="en-KR" sz="2000"/>
          </a:p>
        </p:txBody>
      </p:sp>
      <p:sp>
        <p:nvSpPr>
          <p:cNvPr id="40" name="Shape 38"/>
          <p:cNvSpPr/>
          <p:nvPr/>
        </p:nvSpPr>
        <p:spPr>
          <a:xfrm>
            <a:off x="7440701" y="3277904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1" name="Shape 39"/>
          <p:cNvSpPr/>
          <p:nvPr/>
        </p:nvSpPr>
        <p:spPr>
          <a:xfrm>
            <a:off x="7550429" y="3442496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42" name="Text 40"/>
          <p:cNvSpPr txBox="1"/>
          <p:nvPr/>
        </p:nvSpPr>
        <p:spPr>
          <a:xfrm>
            <a:off x="7550429" y="34424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✓</a:t>
            </a:r>
            <a:endParaRPr lang="en-US" sz="900" dirty="0"/>
          </a:p>
        </p:txBody>
      </p:sp>
      <p:sp>
        <p:nvSpPr>
          <p:cNvPr id="43" name="Text 41"/>
          <p:cNvSpPr txBox="1"/>
          <p:nvPr/>
        </p:nvSpPr>
        <p:spPr>
          <a:xfrm>
            <a:off x="7879613" y="3277904"/>
            <a:ext cx="1344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8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담당자만 열람, </a:t>
            </a:r>
            <a:br>
              <a:rPr lang="en-US" sz="8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850" dirty="0" err="1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Team은</a:t>
            </a:r>
            <a:r>
              <a:rPr lang="en-US" sz="8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사용자별 권한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9722815" y="2226344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B8B8BC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5" name="Text 43"/>
          <p:cNvSpPr txBox="1"/>
          <p:nvPr/>
        </p:nvSpPr>
        <p:spPr>
          <a:xfrm>
            <a:off x="9859975" y="238407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공유</a:t>
            </a:r>
            <a:endParaRPr lang="en-US" sz="1000" dirty="0"/>
          </a:p>
        </p:txBody>
      </p:sp>
      <p:sp>
        <p:nvSpPr>
          <p:cNvPr id="46" name="Text 44"/>
          <p:cNvSpPr txBox="1"/>
          <p:nvPr/>
        </p:nvSpPr>
        <p:spPr>
          <a:xfrm>
            <a:off x="9859975" y="264011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의뢰인 포털 · 알림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9722815" y="3277904"/>
            <a:ext cx="187452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8" name="Shape 46"/>
          <p:cNvSpPr/>
          <p:nvPr/>
        </p:nvSpPr>
        <p:spPr>
          <a:xfrm>
            <a:off x="9832543" y="3442496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11111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49" name="Text 47"/>
          <p:cNvSpPr txBox="1"/>
          <p:nvPr/>
        </p:nvSpPr>
        <p:spPr>
          <a:xfrm>
            <a:off x="9832543" y="34424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✓</a:t>
            </a:r>
            <a:endParaRPr lang="en-US" sz="900" dirty="0"/>
          </a:p>
        </p:txBody>
      </p:sp>
      <p:sp>
        <p:nvSpPr>
          <p:cNvPr id="50" name="Text 48"/>
          <p:cNvSpPr txBox="1"/>
          <p:nvPr/>
        </p:nvSpPr>
        <p:spPr>
          <a:xfrm>
            <a:off x="10161727" y="3277904"/>
            <a:ext cx="1344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850" dirty="0">
                <a:solidFill>
                  <a:srgbClr val="3A3A3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보안 링크, 공유 범위 지정</a:t>
            </a:r>
            <a:endParaRPr lang="en-US" sz="850" dirty="0"/>
          </a:p>
        </p:txBody>
      </p:sp>
      <p:sp>
        <p:nvSpPr>
          <p:cNvPr id="51" name="Text 49"/>
          <p:cNvSpPr txBox="1"/>
          <p:nvPr/>
        </p:nvSpPr>
        <p:spPr>
          <a:xfrm>
            <a:off x="593749" y="3892535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굵은 상자 두 곳(저장·접근)이 보안의 핵심 관문입니다. 저장은 암호화된 상태로만, 열람은 권한을 통과한 사람만 가능합니다.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411480" y="4405093"/>
            <a:ext cx="1755648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53" name="Shape 51"/>
          <p:cNvSpPr/>
          <p:nvPr/>
        </p:nvSpPr>
        <p:spPr>
          <a:xfrm>
            <a:off x="411480" y="4405093"/>
            <a:ext cx="1755648" cy="38404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54" name="Text 52"/>
          <p:cNvSpPr txBox="1"/>
          <p:nvPr/>
        </p:nvSpPr>
        <p:spPr>
          <a:xfrm>
            <a:off x="548640" y="4405093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1  암호화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548640" y="4880581"/>
            <a:ext cx="14813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 정보, 녹음, 회의록,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문서는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전송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중에도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저장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중에도 암호화됩니다.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2286000" y="4405093"/>
            <a:ext cx="1755648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57" name="Shape 55"/>
          <p:cNvSpPr/>
          <p:nvPr/>
        </p:nvSpPr>
        <p:spPr>
          <a:xfrm>
            <a:off x="2286000" y="4405093"/>
            <a:ext cx="1755648" cy="38404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58" name="Text 56"/>
          <p:cNvSpPr txBox="1"/>
          <p:nvPr/>
        </p:nvSpPr>
        <p:spPr>
          <a:xfrm>
            <a:off x="2423160" y="4405093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  권한 통제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2423160" y="4880581"/>
            <a:ext cx="14813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담당자만 사건에 접근하고, Team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플랜은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사용자별로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권한을 나눕니다.</a:t>
            </a:r>
            <a:endParaRPr lang="en-US" sz="1000" dirty="0"/>
          </a:p>
        </p:txBody>
      </p:sp>
      <p:sp>
        <p:nvSpPr>
          <p:cNvPr id="60" name="Shape 58"/>
          <p:cNvSpPr/>
          <p:nvPr/>
        </p:nvSpPr>
        <p:spPr>
          <a:xfrm>
            <a:off x="4160520" y="4405093"/>
            <a:ext cx="1755648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61" name="Shape 59"/>
          <p:cNvSpPr/>
          <p:nvPr/>
        </p:nvSpPr>
        <p:spPr>
          <a:xfrm>
            <a:off x="4160520" y="4405093"/>
            <a:ext cx="1755648" cy="38404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62" name="Text 60"/>
          <p:cNvSpPr txBox="1"/>
          <p:nvPr/>
        </p:nvSpPr>
        <p:spPr>
          <a:xfrm>
            <a:off x="4297680" y="4405093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3  보안 링크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4297680" y="4880581"/>
            <a:ext cx="14813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포털은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보안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링크로만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열리고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공유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범위를 지정합니다.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6035040" y="4405093"/>
            <a:ext cx="1755648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000"/>
          </a:p>
        </p:txBody>
      </p:sp>
      <p:sp>
        <p:nvSpPr>
          <p:cNvPr id="65" name="Shape 63"/>
          <p:cNvSpPr/>
          <p:nvPr/>
        </p:nvSpPr>
        <p:spPr>
          <a:xfrm>
            <a:off x="6035040" y="4405093"/>
            <a:ext cx="1755648" cy="38404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KR" sz="2000"/>
          </a:p>
        </p:txBody>
      </p:sp>
      <p:sp>
        <p:nvSpPr>
          <p:cNvPr id="66" name="Text 64"/>
          <p:cNvSpPr txBox="1"/>
          <p:nvPr/>
        </p:nvSpPr>
        <p:spPr>
          <a:xfrm>
            <a:off x="6172200" y="4405093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4  목적 외 금지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6172200" y="4880581"/>
            <a:ext cx="14813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모은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정보는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서비스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제공과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안내에만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쓰고, </a:t>
            </a:r>
            <a:b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0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다른</a:t>
            </a:r>
            <a:r>
              <a:rPr lang="en-US" sz="10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목적에는 쓰지 않습니다.</a:t>
            </a:r>
            <a:endParaRPr lang="en-US" sz="1000" dirty="0"/>
          </a:p>
        </p:txBody>
      </p:sp>
      <p:sp>
        <p:nvSpPr>
          <p:cNvPr id="68" name="Text 66"/>
          <p:cNvSpPr txBox="1"/>
          <p:nvPr/>
        </p:nvSpPr>
        <p:spPr>
          <a:xfrm>
            <a:off x="8046720" y="4386805"/>
            <a:ext cx="37334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베타 참여자와 제휴 회원의 데이터</a:t>
            </a:r>
            <a:endParaRPr lang="en-US" sz="950" dirty="0"/>
          </a:p>
        </p:txBody>
      </p:sp>
      <p:graphicFrame>
        <p:nvGraphicFramePr>
          <p:cNvPr id="6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058166"/>
              </p:ext>
            </p:extLst>
          </p:nvPr>
        </p:nvGraphicFramePr>
        <p:xfrm>
          <a:off x="8046720" y="4697701"/>
          <a:ext cx="3733495" cy="146304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항목</a:t>
                      </a:r>
                      <a:endParaRPr lang="en-US" sz="8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정책</a:t>
                      </a:r>
                      <a:endParaRPr lang="en-US" sz="8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신청 정보</a:t>
                      </a:r>
                      <a:endParaRPr lang="en-US" sz="8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성함·직군·소속·연락처는 참여 안내에만 사용</a:t>
                      </a:r>
                      <a:endParaRPr lang="en-US" sz="8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상담 데이터</a:t>
                      </a:r>
                      <a:endParaRPr lang="en-US" sz="8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정식 서비스와 같은 암호화·권한 통제 적용</a:t>
                      </a:r>
                      <a:endParaRPr lang="en-US" sz="8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이용 목적</a:t>
                      </a:r>
                      <a:endParaRPr lang="en-US" sz="8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서비스 제공과 안내 외에는 쓰지 않음</a:t>
                      </a:r>
                      <a:endParaRPr lang="en-US" sz="8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111111"/>
                          </a:solidFill>
                          <a:latin typeface="Pretendard SemiBold" pitchFamily="34" charset="0"/>
                          <a:ea typeface="Pretendard SemiBold" pitchFamily="34" charset="-122"/>
                          <a:cs typeface="Pretendard SemiBold" pitchFamily="34" charset="-120"/>
                        </a:rPr>
                        <a:t>샘플 데이터</a:t>
                      </a:r>
                      <a:endParaRPr lang="en-US" sz="850" dirty="0">
                        <a:latin typeface="Pretendard SemiBold" charset="0"/>
                        <a:ea typeface="Pretendard SemiBold" charset="0"/>
                        <a:cs typeface="Pretendard SemiBol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3A3A3C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이 문서의 화면은 모두 샘플 데이터</a:t>
                      </a:r>
                      <a:endParaRPr lang="en-US" sz="85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자주 묻는 질문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051560"/>
            <a:ext cx="113687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많이 물어보시는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것들을</a:t>
            </a:r>
            <a:r>
              <a:rPr lang="en-US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 </a:t>
            </a:r>
            <a:r>
              <a:rPr lang="en-US" sz="22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모았습니다</a:t>
            </a:r>
            <a:r>
              <a:rPr lang="en-US" altLang="ko-KR" sz="2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11480" y="1645920"/>
            <a:ext cx="5605272" cy="1444752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11" name="Text 9"/>
          <p:cNvSpPr txBox="1"/>
          <p:nvPr/>
        </p:nvSpPr>
        <p:spPr>
          <a:xfrm>
            <a:off x="640080" y="18470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Q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847088"/>
            <a:ext cx="4690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베타에 참여하면 비용이 드나요?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097280" y="2286000"/>
            <a:ext cx="4690872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14" name="Text 12"/>
          <p:cNvSpPr txBox="1"/>
          <p:nvPr/>
        </p:nvSpPr>
        <p:spPr>
          <a:xfrm>
            <a:off x="1097280" y="2377440"/>
            <a:ext cx="46908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들지 않습니다. 베타 기간에는 유료 기능까지 무료이고, </a:t>
            </a:r>
            <a:b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1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신용카드도</a:t>
            </a: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등록하지 않습니다.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72200" y="1645920"/>
            <a:ext cx="5605272" cy="1444752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16" name="Text 14"/>
          <p:cNvSpPr txBox="1"/>
          <p:nvPr/>
        </p:nvSpPr>
        <p:spPr>
          <a:xfrm>
            <a:off x="6400800" y="18470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Q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0" y="1847088"/>
            <a:ext cx="4690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의뢰인 정보와 상담 내용은 안전한가요?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858000" y="2286000"/>
            <a:ext cx="4690872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19" name="Text 17"/>
          <p:cNvSpPr txBox="1"/>
          <p:nvPr/>
        </p:nvSpPr>
        <p:spPr>
          <a:xfrm>
            <a:off x="6858000" y="2377440"/>
            <a:ext cx="46908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모두 암호화해서 보관하고, 권한이 있는 사람만 볼 수 있습니다. </a:t>
            </a:r>
            <a:b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1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의뢰인과</a:t>
            </a: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공유할 때는 보안 링크를 씁니다.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11480" y="3218688"/>
            <a:ext cx="5605272" cy="1444752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1" name="Text 19"/>
          <p:cNvSpPr txBox="1"/>
          <p:nvPr/>
        </p:nvSpPr>
        <p:spPr>
          <a:xfrm>
            <a:off x="640080" y="34198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Q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097280" y="3419856"/>
            <a:ext cx="4690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써보는 데 시간이 많이 드나요?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1097280" y="3858768"/>
            <a:ext cx="4690872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4" name="Text 22"/>
          <p:cNvSpPr txBox="1"/>
          <p:nvPr/>
        </p:nvSpPr>
        <p:spPr>
          <a:xfrm>
            <a:off x="1097280" y="3950208"/>
            <a:ext cx="46908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따로 시간을 내실 필요는 없습니다. 평소 상담과 미팅에 그대로 쓰시고, </a:t>
            </a:r>
            <a:b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1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느낀</a:t>
            </a: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점만 알려주시면 됩니다.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172200" y="3218688"/>
            <a:ext cx="5605272" cy="1444752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6" name="Text 24"/>
          <p:cNvSpPr txBox="1"/>
          <p:nvPr/>
        </p:nvSpPr>
        <p:spPr>
          <a:xfrm>
            <a:off x="6400800" y="34198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Q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6858000" y="3419856"/>
            <a:ext cx="4690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변호사가 아니어도 신청할 수 있나요?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858000" y="3858768"/>
            <a:ext cx="4690872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29" name="Text 27"/>
          <p:cNvSpPr txBox="1"/>
          <p:nvPr/>
        </p:nvSpPr>
        <p:spPr>
          <a:xfrm>
            <a:off x="6858000" y="3950208"/>
            <a:ext cx="46908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네. 세무사, 노무사, 회계사, 법무사, 변리사, 행정사, </a:t>
            </a:r>
            <a:r>
              <a:rPr lang="en-US" sz="11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손해사정사처럼</a:t>
            </a: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b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1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상담이</a:t>
            </a: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많은 전문직이면 누구나 환영합니다.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11480" y="4791456"/>
            <a:ext cx="5605272" cy="1444752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1" name="Text 29"/>
          <p:cNvSpPr txBox="1"/>
          <p:nvPr/>
        </p:nvSpPr>
        <p:spPr>
          <a:xfrm>
            <a:off x="640080" y="4992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Q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1097280" y="4992624"/>
            <a:ext cx="4690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제휴는 어떤 단체가 할 수 있나요?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1097280" y="5431536"/>
            <a:ext cx="4690872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34" name="Text 32"/>
          <p:cNvSpPr txBox="1"/>
          <p:nvPr/>
        </p:nvSpPr>
        <p:spPr>
          <a:xfrm>
            <a:off x="1097280" y="5522976"/>
            <a:ext cx="46908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협회, 전문직 단체, 기관처럼 회원을 두고 있는 조직이면 됩니다. </a:t>
            </a:r>
            <a:b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1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규모에</a:t>
            </a: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맞춰 A, B, C 방식을 섞어서 진행합니다.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6172200" y="4791456"/>
            <a:ext cx="5605272" cy="1444752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6" name="Text 34"/>
          <p:cNvSpPr txBox="1"/>
          <p:nvPr/>
        </p:nvSpPr>
        <p:spPr>
          <a:xfrm>
            <a:off x="6400800" y="4992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Q</a:t>
            </a:r>
            <a:endParaRPr lang="en-US" sz="2000" dirty="0"/>
          </a:p>
        </p:txBody>
      </p:sp>
      <p:sp>
        <p:nvSpPr>
          <p:cNvPr id="37" name="Text 35"/>
          <p:cNvSpPr txBox="1"/>
          <p:nvPr/>
        </p:nvSpPr>
        <p:spPr>
          <a:xfrm>
            <a:off x="6858000" y="4992624"/>
            <a:ext cx="4690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정식 출시 후에 요금은 어떻게 되나요?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858000" y="5431536"/>
            <a:ext cx="4690872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 sz="2400"/>
          </a:p>
        </p:txBody>
      </p:sp>
      <p:sp>
        <p:nvSpPr>
          <p:cNvPr id="39" name="Text 37"/>
          <p:cNvSpPr txBox="1"/>
          <p:nvPr/>
        </p:nvSpPr>
        <p:spPr>
          <a:xfrm>
            <a:off x="6858000" y="5522976"/>
            <a:ext cx="46908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무료 플랜은 계속 제공됩니다. Pro와 Team은 협의하고, </a:t>
            </a:r>
            <a:b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sz="1100" dirty="0" err="1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베타에</a:t>
            </a:r>
            <a:r>
              <a:rPr lang="en-US" sz="110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참여하신 분께는 별도 요금과 우선 지원을 드립니다.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840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문의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9494215" y="3840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68735" cy="0"/>
          </a:xfrm>
          <a:prstGeom prst="line">
            <a:avLst/>
          </a:prstGeom>
          <a:noFill/>
          <a:ln w="9525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Shape 3"/>
          <p:cNvSpPr/>
          <p:nvPr/>
        </p:nvSpPr>
        <p:spPr>
          <a:xfrm>
            <a:off x="411480" y="6446520"/>
            <a:ext cx="11368735" cy="0"/>
          </a:xfrm>
          <a:prstGeom prst="line">
            <a:avLst/>
          </a:prstGeom>
          <a:noFill/>
          <a:ln w="6350">
            <a:solidFill>
              <a:srgbClr val="D4D4D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 txBox="1"/>
          <p:nvPr/>
        </p:nvSpPr>
        <p:spPr>
          <a:xfrm>
            <a:off x="41148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 제품소개서 ·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573975" y="6492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A9A9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스페시아이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11231575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11111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24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128016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411480" y="192024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7A7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상담이 많은 전문직을 위한 AI 기록, 사건 관리, 의뢰인 소통 서비스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11480" y="26060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회사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1783080" y="2569464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스페시아이</a:t>
            </a:r>
            <a:r>
              <a:rPr lang="en-US" altLang="ko-KR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(</a:t>
            </a:r>
            <a:r>
              <a:rPr lang="en-US" altLang="ko-KR" sz="1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Speciai</a:t>
            </a:r>
            <a:r>
              <a:rPr lang="en-US" altLang="ko-KR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)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783080" y="2916936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전문직을 위한 AI 업무 서비스 LawSync를 만들고 운영합니다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11480" y="3319272"/>
            <a:ext cx="562356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5" name="Text 13"/>
          <p:cNvSpPr txBox="1"/>
          <p:nvPr/>
        </p:nvSpPr>
        <p:spPr>
          <a:xfrm>
            <a:off x="411480" y="347472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서비스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438144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lawsync.speciai.team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783080" y="3785616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신용카드 없이 무료 플랜으로 바로 시작하실 수 있습니다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11480" y="4187952"/>
            <a:ext cx="562356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9" name="Text 17"/>
          <p:cNvSpPr txBox="1"/>
          <p:nvPr/>
        </p:nvSpPr>
        <p:spPr>
          <a:xfrm>
            <a:off x="411480" y="43434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문의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783080" y="4306824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contact@speciai.</a:t>
            </a:r>
            <a:r>
              <a:rPr lang="en-US" altLang="ko-KR" sz="1400" dirty="0" err="1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ai.kr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4654296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베타 신청, 제휴 문의, 도입 상담 모두 이 주소로 주세요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11480" y="5056632"/>
            <a:ext cx="562356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3" name="Text 21"/>
          <p:cNvSpPr txBox="1"/>
          <p:nvPr/>
        </p:nvSpPr>
        <p:spPr>
          <a:xfrm>
            <a:off x="411480" y="52120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7A7E"/>
                </a:solidFill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제안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1783080" y="5175504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베타 테스터, 제휴 파트너십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783080" y="5522976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5A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개별 전문직, 협회, 기관, 단체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11480" y="5925312"/>
            <a:ext cx="5623560" cy="0"/>
          </a:xfrm>
          <a:prstGeom prst="line">
            <a:avLst/>
          </a:prstGeom>
          <a:noFill/>
          <a:ln w="9525">
            <a:solidFill>
              <a:srgbClr val="E4E4E7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BFD4C8E-FC59-F6F4-EE4D-53F1A810C3E5}"/>
              </a:ext>
            </a:extLst>
          </p:cNvPr>
          <p:cNvGrpSpPr/>
          <p:nvPr/>
        </p:nvGrpSpPr>
        <p:grpSpPr>
          <a:xfrm>
            <a:off x="6790407" y="1659754"/>
            <a:ext cx="2143003" cy="4228982"/>
            <a:chOff x="6846629" y="1634549"/>
            <a:chExt cx="2017214" cy="4228982"/>
          </a:xfrm>
        </p:grpSpPr>
        <p:sp>
          <p:nvSpPr>
            <p:cNvPr id="29" name="Shape 27"/>
            <p:cNvSpPr/>
            <p:nvPr/>
          </p:nvSpPr>
          <p:spPr>
            <a:xfrm>
              <a:off x="6846629" y="1634549"/>
              <a:ext cx="2017214" cy="4228982"/>
            </a:xfrm>
            <a:prstGeom prst="roundRect">
              <a:avLst>
                <a:gd name="adj" fmla="val 13899"/>
              </a:avLst>
            </a:prstGeom>
            <a:solidFill>
              <a:srgbClr val="0A0A0A"/>
            </a:solidFill>
            <a:ln w="9525">
              <a:solidFill>
                <a:srgbClr val="2C2C2E"/>
              </a:solidFill>
              <a:prstDash val="solid"/>
            </a:ln>
            <a:effectLst>
              <a:outerShdw blurRad="203200" dist="8890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en-KR"/>
            </a:p>
          </p:txBody>
        </p:sp>
        <p:pic>
          <p:nvPicPr>
            <p:cNvPr id="30" name="Image 0" descr="/home/claude/round_dark_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3720" y="1691640"/>
              <a:ext cx="1903032" cy="4114800"/>
            </a:xfrm>
            <a:prstGeom prst="rect">
              <a:avLst/>
            </a:prstGeom>
          </p:spPr>
        </p:pic>
      </p:grpSp>
      <p:sp>
        <p:nvSpPr>
          <p:cNvPr id="31" name="Shape 28"/>
          <p:cNvSpPr/>
          <p:nvPr/>
        </p:nvSpPr>
        <p:spPr>
          <a:xfrm>
            <a:off x="9189720" y="1691640"/>
            <a:ext cx="233172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/>
          <a:lstStyle/>
          <a:p>
            <a:endParaRPr lang="en-KR"/>
          </a:p>
        </p:txBody>
      </p:sp>
      <p:pic>
        <p:nvPicPr>
          <p:cNvPr id="32" name="Image 1" descr="/home/claude/assets/qr_dark_on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1828800"/>
            <a:ext cx="2057400" cy="2057400"/>
          </a:xfrm>
          <a:prstGeom prst="rect">
            <a:avLst/>
          </a:prstGeom>
        </p:spPr>
      </p:pic>
      <p:sp>
        <p:nvSpPr>
          <p:cNvPr id="33" name="Text 29"/>
          <p:cNvSpPr txBox="1"/>
          <p:nvPr/>
        </p:nvSpPr>
        <p:spPr>
          <a:xfrm>
            <a:off x="9189720" y="41148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QR을 </a:t>
            </a:r>
            <a:r>
              <a:rPr lang="en-US" sz="1000" b="1" dirty="0" err="1"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찍으면</a:t>
            </a:r>
            <a:r>
              <a:rPr lang="en-US" sz="1000" b="1" dirty="0"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</a:t>
            </a:r>
            <a:r>
              <a:rPr lang="en-US" sz="1000" b="1" dirty="0" err="1"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서비스</a:t>
            </a:r>
            <a:r>
              <a:rPr lang="ko-KR" altLang="en-US" sz="1000" b="1" dirty="0" err="1"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를</a:t>
            </a:r>
            <a:r>
              <a:rPr lang="ko-KR" altLang="en-US" sz="1000" b="1" dirty="0"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 바로 확인 가능합니다</a:t>
            </a:r>
            <a:r>
              <a:rPr lang="en-US" altLang="ko-KR" sz="1000" b="1" dirty="0"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.</a:t>
            </a:r>
            <a:endParaRPr lang="en-US" sz="1000" dirty="0"/>
          </a:p>
        </p:txBody>
      </p:sp>
      <p:sp>
        <p:nvSpPr>
          <p:cNvPr id="34" name="Text 30"/>
          <p:cNvSpPr txBox="1"/>
          <p:nvPr/>
        </p:nvSpPr>
        <p:spPr>
          <a:xfrm>
            <a:off x="9189720" y="438912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latin typeface="Pretendard" pitchFamily="34" charset="0"/>
                <a:ea typeface="Pretendard" pitchFamily="34" charset="-122"/>
                <a:cs typeface="Pretendard" pitchFamily="34" charset="-120"/>
              </a:rPr>
              <a:t>lawsync.speciai.team</a:t>
            </a:r>
            <a:endParaRPr lang="en-US" sz="900" dirty="0"/>
          </a:p>
        </p:txBody>
      </p:sp>
      <p:sp>
        <p:nvSpPr>
          <p:cNvPr id="35" name="Shape 31"/>
          <p:cNvSpPr/>
          <p:nvPr/>
        </p:nvSpPr>
        <p:spPr>
          <a:xfrm>
            <a:off x="9189720" y="5029200"/>
            <a:ext cx="2331720" cy="4572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36" name="Text 32"/>
          <p:cNvSpPr txBox="1"/>
          <p:nvPr/>
        </p:nvSpPr>
        <p:spPr>
          <a:xfrm>
            <a:off x="9380372" y="5029200"/>
            <a:ext cx="1950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Pretendard ExtraBold" pitchFamily="34" charset="0"/>
                <a:ea typeface="Pretendard ExtraBold" pitchFamily="34" charset="-122"/>
                <a:cs typeface="Pretendard ExtraBold" pitchFamily="34" charset="-120"/>
              </a:rPr>
              <a:t>베타 신청과 제휴 문의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7" name="Text 33"/>
          <p:cNvSpPr txBox="1"/>
          <p:nvPr/>
        </p:nvSpPr>
        <p:spPr>
          <a:xfrm>
            <a:off x="9189720" y="557784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 err="1"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contact@speciai.</a:t>
            </a:r>
            <a:r>
              <a:rPr lang="en-US" altLang="ko-KR" sz="1600" b="1" dirty="0" err="1">
                <a:latin typeface="Pretendard SemiBold" pitchFamily="34" charset="0"/>
                <a:ea typeface="Pretendard SemiBold" pitchFamily="34" charset="-122"/>
                <a:cs typeface="Pretendard SemiBold" pitchFamily="34" charset="-120"/>
              </a:rPr>
              <a:t>ai.kr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E554F80-B32B-FA45-9A45-CCB3F1EDA199}">
  <we:reference id="wa200010001" version="1.0.0.1" store="en-US" storeType="OMEX"/>
  <we:alternateReferences>
    <we:reference id="WA200010001" version="1.0.0.1" store="WA200010001" storeType="OMEX"/>
  </we:alternateReferences>
  <we:properties>
    <we:property name="claude.fileId" value="&quot;918d12f5-1c3e-4045-a7dd-f948d4c68ea6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10037</TotalTime>
  <Words>4145</Words>
  <Application>Microsoft Macintosh PowerPoint</Application>
  <PresentationFormat>Widescreen</PresentationFormat>
  <Paragraphs>888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Pretendard</vt:lpstr>
      <vt:lpstr>Pretendard ExtraBold</vt:lpstr>
      <vt:lpstr>Pretendard Medium</vt:lpstr>
      <vt:lpstr>Pretendard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조사랑</cp:lastModifiedBy>
  <cp:revision>12</cp:revision>
  <dcterms:created xsi:type="dcterms:W3CDTF">2026-09-02T07:24:49Z</dcterms:created>
  <dcterms:modified xsi:type="dcterms:W3CDTF">2026-09-09T07:00:30Z</dcterms:modified>
</cp:coreProperties>
</file>